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4"/>
  </p:sldMasterIdLst>
  <p:notesMasterIdLst>
    <p:notesMasterId r:id="rId38"/>
  </p:notesMasterIdLst>
  <p:sldIdLst>
    <p:sldId id="256" r:id="rId5"/>
    <p:sldId id="268" r:id="rId6"/>
    <p:sldId id="258" r:id="rId7"/>
    <p:sldId id="262" r:id="rId8"/>
    <p:sldId id="300" r:id="rId9"/>
    <p:sldId id="288" r:id="rId10"/>
    <p:sldId id="281" r:id="rId11"/>
    <p:sldId id="272" r:id="rId12"/>
    <p:sldId id="283" r:id="rId13"/>
    <p:sldId id="285" r:id="rId14"/>
    <p:sldId id="286" r:id="rId15"/>
    <p:sldId id="287" r:id="rId16"/>
    <p:sldId id="301" r:id="rId17"/>
    <p:sldId id="289" r:id="rId18"/>
    <p:sldId id="293" r:id="rId19"/>
    <p:sldId id="298" r:id="rId20"/>
    <p:sldId id="302" r:id="rId21"/>
    <p:sldId id="291" r:id="rId22"/>
    <p:sldId id="297" r:id="rId23"/>
    <p:sldId id="294" r:id="rId24"/>
    <p:sldId id="303" r:id="rId25"/>
    <p:sldId id="264" r:id="rId26"/>
    <p:sldId id="295" r:id="rId27"/>
    <p:sldId id="263" r:id="rId28"/>
    <p:sldId id="296" r:id="rId29"/>
    <p:sldId id="299" r:id="rId30"/>
    <p:sldId id="292" r:id="rId31"/>
    <p:sldId id="305" r:id="rId32"/>
    <p:sldId id="306" r:id="rId33"/>
    <p:sldId id="309" r:id="rId34"/>
    <p:sldId id="310" r:id="rId35"/>
    <p:sldId id="304" r:id="rId36"/>
    <p:sldId id="270" r:id="rId37"/>
  </p:sldIdLst>
  <p:sldSz cx="9144000" cy="5143500" type="screen16x9"/>
  <p:notesSz cx="6858000" cy="9144000"/>
  <p:embeddedFontLst>
    <p:embeddedFont>
      <p:font typeface="Fira Sans Condensed Light" panose="020B0403050000020004" pitchFamily="34" charset="0"/>
      <p:regular r:id="rId39"/>
      <p:bold r:id="rId40"/>
      <p:italic r:id="rId41"/>
      <p:boldItalic r:id="rId42"/>
    </p:embeddedFont>
    <p:embeddedFont>
      <p:font typeface="Josefin Slab" pitchFamily="2" charset="0"/>
      <p:regular r:id="rId43"/>
      <p:bold r:id="rId44"/>
      <p:italic r:id="rId45"/>
      <p:boldItalic r:id="rId46"/>
    </p:embeddedFont>
    <p:embeddedFont>
      <p:font typeface="Rajdhani"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74285-7156-B44C-0ABA-02EAAE6E5BFB}" v="261" dt="2022-01-28T05:52:29.372"/>
    <p1510:client id="{1DCC3C3D-EF04-514D-1509-5F77666D304D}" v="67" dt="2022-01-28T17:03:33.614"/>
    <p1510:client id="{24485F9A-FA8D-ADF9-24D9-899A15D1C05C}" v="560" dt="2022-01-28T08:06:21.418"/>
    <p1510:client id="{45ECF470-75D2-BE25-8D0F-6017C3292205}" v="5" dt="2022-01-26T16:40:46.231"/>
    <p1510:client id="{48C85D4A-2D47-0AD0-75F6-3C488CE8F9AB}" v="99" dt="2022-01-26T16:55:40.747"/>
    <p1510:client id="{800F67C5-0FE6-5876-12C2-8FCB9743496B}" v="296" dt="2022-01-27T18:21:33.347"/>
    <p1510:client id="{8C35321F-5077-5DD4-5FCE-489C89E98343}" v="196" dt="2022-01-28T04:37:45.052"/>
    <p1510:client id="{945C20BA-CF06-3B53-4E92-08DD3FD8F5B3}" v="226" dt="2022-01-28T07:54:50.200"/>
    <p1510:client id="{96B53E9C-6CEA-7779-479C-F7DFE8910E1F}" v="32" dt="2022-01-28T04:36:03.799"/>
    <p1510:client id="{BF3FB85A-4C3B-8021-9093-E3C690D2EFD6}" v="35" dt="2022-01-28T05:40:03.674"/>
    <p1510:client id="{BF7FA6BA-8A85-6183-2703-701DC477B260}" v="162" dt="2022-01-28T17:12:57.370"/>
    <p1510:client id="{C71AD79D-DA31-C89C-F5CC-718B74E5D86B}" v="245" dt="2022-01-28T17:29:59.807"/>
  </p1510:revLst>
</p1510:revInfo>
</file>

<file path=ppt/tableStyles.xml><?xml version="1.0" encoding="utf-8"?>
<a:tblStyleLst xmlns:a="http://schemas.openxmlformats.org/drawingml/2006/main" def="{09E1BF4C-21BC-46A6-954E-BB9D00AB5B89}">
  <a:tblStyle styleId="{09E1BF4C-21BC-46A6-954E-BB9D00AB5B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980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109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6b497444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6b497444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56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39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280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a:latin typeface="Rajdhani"/>
                <a:ea typeface="Rajdhani"/>
                <a:cs typeface="Rajdhani"/>
                <a:sym typeface="Rajdhani"/>
              </a:rPr>
              <a:t>PYTHON FOR MACHINE LEARNING</a:t>
            </a:r>
            <a:endParaRPr sz="5400">
              <a:latin typeface="Rajdhani"/>
              <a:ea typeface="Rajdhani"/>
              <a:cs typeface="Rajdhani"/>
              <a:sym typeface="Rajdhani"/>
            </a:endParaRPr>
          </a:p>
        </p:txBody>
      </p:sp>
      <p:sp>
        <p:nvSpPr>
          <p:cNvPr id="103" name="Google Shape;103;p24"/>
          <p:cNvSpPr txBox="1">
            <a:spLocks noGrp="1"/>
          </p:cNvSpPr>
          <p:nvPr>
            <p:ph type="subTitle" idx="1"/>
          </p:nvPr>
        </p:nvSpPr>
        <p:spPr>
          <a:xfrm>
            <a:off x="719473" y="3520628"/>
            <a:ext cx="1431565" cy="4002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Fira Sans Condensed Light"/>
                <a:ea typeface="Fira Sans Condensed Light"/>
                <a:cs typeface="Fira Sans Condensed Light"/>
                <a:sym typeface="Fira Sans Condensed Light"/>
              </a:rPr>
              <a:t>TEAM - 13</a:t>
            </a:r>
            <a:endParaRPr lang="en-US" b="1">
              <a:latin typeface="Fira Sans Condensed Light"/>
              <a:ea typeface="Fira Sans Condensed Light"/>
              <a:cs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985C309-8AFA-434A-8E77-468CAA80893A}"/>
              </a:ext>
            </a:extLst>
          </p:cNvPr>
          <p:cNvSpPr>
            <a:spLocks noGrp="1"/>
          </p:cNvSpPr>
          <p:nvPr>
            <p:ph type="subTitle" idx="1"/>
          </p:nvPr>
        </p:nvSpPr>
        <p:spPr>
          <a:xfrm>
            <a:off x="367797" y="2141925"/>
            <a:ext cx="8290383" cy="3558900"/>
          </a:xfrm>
        </p:spPr>
        <p:txBody>
          <a:bodyPr/>
          <a:lstStyle/>
          <a:p>
            <a:endParaRPr lang="en-US" sz="1800" i="1"/>
          </a:p>
          <a:p>
            <a:r>
              <a:rPr lang="en-US" sz="1800">
                <a:latin typeface="Times New Roman"/>
              </a:rPr>
              <a:t>In supervised classification, you select representative samples for each land cover class. The software then uses these “training sites” and applies them to the entire image.</a:t>
            </a:r>
          </a:p>
          <a:p>
            <a:endParaRPr lang="en-US" sz="1800">
              <a:latin typeface="Times New Roman"/>
            </a:endParaRPr>
          </a:p>
          <a:p>
            <a:r>
              <a:rPr lang="en-US" sz="1800">
                <a:latin typeface="Times New Roman"/>
              </a:rPr>
              <a:t>The three basic steps for supervised classification are:</a:t>
            </a:r>
          </a:p>
          <a:p>
            <a:endParaRPr lang="en-US" sz="1800">
              <a:latin typeface="Times New Roman"/>
            </a:endParaRPr>
          </a:p>
          <a:p>
            <a:pPr marL="285750" indent="-285750">
              <a:buFont typeface="Arial,Sans-Serif"/>
              <a:buChar char="•"/>
            </a:pPr>
            <a:r>
              <a:rPr lang="en-US" sz="1800">
                <a:latin typeface="Times New Roman"/>
              </a:rPr>
              <a:t>Select training areas</a:t>
            </a:r>
          </a:p>
          <a:p>
            <a:pPr marL="285750" indent="-285750">
              <a:buFont typeface="Arial,Sans-Serif"/>
              <a:buChar char="•"/>
            </a:pPr>
            <a:r>
              <a:rPr lang="en-US" sz="1800">
                <a:latin typeface="Times New Roman"/>
              </a:rPr>
              <a:t>Generate signature file</a:t>
            </a:r>
          </a:p>
          <a:p>
            <a:pPr marL="285750" indent="-285750">
              <a:buFont typeface="Arial,Sans-Serif"/>
              <a:buChar char="•"/>
            </a:pPr>
            <a:r>
              <a:rPr lang="en-US" sz="1800">
                <a:latin typeface="Times New Roman"/>
              </a:rPr>
              <a:t>Classify</a:t>
            </a:r>
          </a:p>
          <a:p>
            <a:endParaRPr lang="en-US" sz="1800">
              <a:latin typeface="Times New Roman"/>
            </a:endParaRPr>
          </a:p>
          <a:p>
            <a:endParaRPr lang="en-US" sz="1800" i="1"/>
          </a:p>
          <a:p>
            <a:endParaRPr lang="en-US" sz="1800" i="1"/>
          </a:p>
          <a:p>
            <a:endParaRPr lang="en-US" sz="1800" i="1"/>
          </a:p>
          <a:p>
            <a:endParaRPr lang="en-US" sz="1800" i="1"/>
          </a:p>
          <a:p>
            <a:endParaRPr lang="en-US" sz="1800" i="1"/>
          </a:p>
          <a:p>
            <a:endParaRPr lang="en-US" sz="1800" i="1"/>
          </a:p>
          <a:p>
            <a:endParaRPr lang="en-US" sz="1800" i="1"/>
          </a:p>
          <a:p>
            <a:endParaRPr lang="en-US" sz="1800" i="1"/>
          </a:p>
        </p:txBody>
      </p:sp>
      <p:sp>
        <p:nvSpPr>
          <p:cNvPr id="6" name="Title 5">
            <a:extLst>
              <a:ext uri="{FF2B5EF4-FFF2-40B4-BE49-F238E27FC236}">
                <a16:creationId xmlns:a16="http://schemas.microsoft.com/office/drawing/2014/main" id="{B5BCD294-6C2B-414E-A23D-6AE7A52CD8ED}"/>
              </a:ext>
            </a:extLst>
          </p:cNvPr>
          <p:cNvSpPr>
            <a:spLocks noGrp="1"/>
          </p:cNvSpPr>
          <p:nvPr>
            <p:ph type="title"/>
          </p:nvPr>
        </p:nvSpPr>
        <p:spPr/>
        <p:txBody>
          <a:bodyPr/>
          <a:lstStyle/>
          <a:p>
            <a:r>
              <a:rPr lang="en-US"/>
              <a:t>Supervised Classification</a:t>
            </a:r>
          </a:p>
          <a:p>
            <a:endParaRPr lang="en-US"/>
          </a:p>
        </p:txBody>
      </p:sp>
      <p:pic>
        <p:nvPicPr>
          <p:cNvPr id="7" name="Picture 7" descr="Diagram&#10;&#10;Description automatically generated">
            <a:extLst>
              <a:ext uri="{FF2B5EF4-FFF2-40B4-BE49-F238E27FC236}">
                <a16:creationId xmlns:a16="http://schemas.microsoft.com/office/drawing/2014/main" id="{7486CA16-66EB-4828-93C2-719C5FBE5C1E}"/>
              </a:ext>
            </a:extLst>
          </p:cNvPr>
          <p:cNvPicPr>
            <a:picLocks noChangeAspect="1"/>
          </p:cNvPicPr>
          <p:nvPr/>
        </p:nvPicPr>
        <p:blipFill>
          <a:blip r:embed="rId2"/>
          <a:stretch>
            <a:fillRect/>
          </a:stretch>
        </p:blipFill>
        <p:spPr>
          <a:xfrm>
            <a:off x="4940490" y="2686111"/>
            <a:ext cx="3485297" cy="1750202"/>
          </a:xfrm>
          <a:prstGeom prst="rect">
            <a:avLst/>
          </a:prstGeom>
        </p:spPr>
      </p:pic>
    </p:spTree>
    <p:extLst>
      <p:ext uri="{BB962C8B-B14F-4D97-AF65-F5344CB8AC3E}">
        <p14:creationId xmlns:p14="http://schemas.microsoft.com/office/powerpoint/2010/main" val="141125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65759C3B-C5F0-40A3-9F29-32D50CD59B8F}"/>
              </a:ext>
            </a:extLst>
          </p:cNvPr>
          <p:cNvSpPr>
            <a:spLocks noGrp="1"/>
          </p:cNvSpPr>
          <p:nvPr>
            <p:ph type="subTitle" idx="4"/>
          </p:nvPr>
        </p:nvSpPr>
        <p:spPr>
          <a:xfrm>
            <a:off x="634410" y="1521055"/>
            <a:ext cx="7795653" cy="3362713"/>
          </a:xfrm>
        </p:spPr>
        <p:txBody>
          <a:bodyPr/>
          <a:lstStyle/>
          <a:p>
            <a:r>
              <a:rPr lang="en-US">
                <a:latin typeface="Times New Roman"/>
              </a:rPr>
              <a:t>For supervised image classification, you first create training samples. For example, you mark urban</a:t>
            </a:r>
          </a:p>
          <a:p>
            <a:r>
              <a:rPr lang="en-US">
                <a:latin typeface="Times New Roman"/>
              </a:rPr>
              <a:t>areas by marking them in the image. Then, you would continue adding training sites representative</a:t>
            </a:r>
          </a:p>
          <a:p>
            <a:r>
              <a:rPr lang="en-US">
                <a:latin typeface="Times New Roman"/>
              </a:rPr>
              <a:t>in the entire image.</a:t>
            </a:r>
          </a:p>
          <a:p>
            <a:endParaRPr lang="en-US">
              <a:latin typeface="Times New Roman"/>
            </a:endParaRPr>
          </a:p>
          <a:p>
            <a:r>
              <a:rPr lang="en-US">
                <a:latin typeface="Times New Roman"/>
              </a:rPr>
              <a:t>For each land cover class, you continue creating training samples until you have representative</a:t>
            </a:r>
          </a:p>
          <a:p>
            <a:r>
              <a:rPr lang="en-US">
                <a:latin typeface="Times New Roman"/>
              </a:rPr>
              <a:t>samples for each class. In turn, this would generate a signature file, which stores all training samples</a:t>
            </a:r>
          </a:p>
          <a:p>
            <a:r>
              <a:rPr lang="en-US">
                <a:latin typeface="Times New Roman"/>
              </a:rPr>
              <a:t>spectral information.</a:t>
            </a:r>
          </a:p>
          <a:p>
            <a:endParaRPr lang="en-US">
              <a:latin typeface="Times New Roman"/>
            </a:endParaRPr>
          </a:p>
          <a:p>
            <a:r>
              <a:rPr lang="en-US">
                <a:latin typeface="Times New Roman"/>
              </a:rPr>
              <a:t>Finally, the last step would be to use the signature file to run a classification. From here, you would</a:t>
            </a:r>
          </a:p>
          <a:p>
            <a:r>
              <a:rPr lang="en-US">
                <a:latin typeface="Times New Roman"/>
              </a:rPr>
              <a:t>have to pick a classification algorithms such as:</a:t>
            </a:r>
          </a:p>
          <a:p>
            <a:endParaRPr lang="en-US">
              <a:latin typeface="Times New Roman"/>
            </a:endParaRPr>
          </a:p>
          <a:p>
            <a:pPr marL="285750" indent="-285750">
              <a:buFont typeface="Arial"/>
              <a:buChar char="•"/>
            </a:pPr>
            <a:r>
              <a:rPr lang="en-US">
                <a:latin typeface="Times New Roman"/>
              </a:rPr>
              <a:t>Maximum likelihood</a:t>
            </a:r>
          </a:p>
          <a:p>
            <a:pPr marL="285750" indent="-285750">
              <a:buFont typeface="Arial"/>
              <a:buChar char="•"/>
            </a:pPr>
            <a:r>
              <a:rPr lang="en-US">
                <a:latin typeface="Times New Roman"/>
              </a:rPr>
              <a:t>Minimum-distance</a:t>
            </a:r>
          </a:p>
          <a:p>
            <a:pPr marL="285750" indent="-285750">
              <a:buFont typeface="Arial"/>
              <a:buChar char="•"/>
            </a:pPr>
            <a:r>
              <a:rPr lang="en-US">
                <a:latin typeface="Times New Roman"/>
              </a:rPr>
              <a:t>Principal components</a:t>
            </a:r>
          </a:p>
          <a:p>
            <a:pPr marL="285750" indent="-285750">
              <a:buFont typeface="Arial"/>
              <a:buChar char="•"/>
            </a:pPr>
            <a:r>
              <a:rPr lang="en-US">
                <a:latin typeface="Times New Roman"/>
              </a:rPr>
              <a:t>Support vector machine (SVM)</a:t>
            </a:r>
          </a:p>
          <a:p>
            <a:pPr marL="285750" indent="-285750">
              <a:buFont typeface="Arial"/>
              <a:buChar char="•"/>
            </a:pPr>
            <a:r>
              <a:rPr lang="en-US">
                <a:latin typeface="Times New Roman"/>
              </a:rPr>
              <a:t>Iso cluster</a:t>
            </a:r>
          </a:p>
          <a:p>
            <a:endParaRPr lang="en-US"/>
          </a:p>
        </p:txBody>
      </p:sp>
      <p:sp>
        <p:nvSpPr>
          <p:cNvPr id="2" name="Title 5">
            <a:extLst>
              <a:ext uri="{FF2B5EF4-FFF2-40B4-BE49-F238E27FC236}">
                <a16:creationId xmlns:a16="http://schemas.microsoft.com/office/drawing/2014/main" id="{8AD2E15F-56A4-436A-8D56-9282AA45C4EF}"/>
              </a:ext>
            </a:extLst>
          </p:cNvPr>
          <p:cNvSpPr>
            <a:spLocks noGrp="1"/>
          </p:cNvSpPr>
          <p:nvPr>
            <p:ph type="title"/>
          </p:nvPr>
        </p:nvSpPr>
        <p:spPr>
          <a:xfrm>
            <a:off x="720100" y="509825"/>
            <a:ext cx="7704000" cy="572700"/>
          </a:xfrm>
        </p:spPr>
        <p:txBody>
          <a:bodyPr/>
          <a:lstStyle/>
          <a:p>
            <a:r>
              <a:rPr lang="en-US"/>
              <a:t>Supervised Classification</a:t>
            </a:r>
          </a:p>
          <a:p>
            <a:endParaRPr lang="en-US"/>
          </a:p>
        </p:txBody>
      </p:sp>
    </p:spTree>
    <p:extLst>
      <p:ext uri="{BB962C8B-B14F-4D97-AF65-F5344CB8AC3E}">
        <p14:creationId xmlns:p14="http://schemas.microsoft.com/office/powerpoint/2010/main" val="871607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B21054-015E-4F90-97B5-F3CCAA2961DF}"/>
              </a:ext>
            </a:extLst>
          </p:cNvPr>
          <p:cNvSpPr>
            <a:spLocks noGrp="1"/>
          </p:cNvSpPr>
          <p:nvPr>
            <p:ph type="subTitle" idx="1"/>
          </p:nvPr>
        </p:nvSpPr>
        <p:spPr>
          <a:xfrm>
            <a:off x="207612" y="1246057"/>
            <a:ext cx="8605987" cy="3268884"/>
          </a:xfrm>
        </p:spPr>
        <p:txBody>
          <a:bodyPr/>
          <a:lstStyle/>
          <a:p>
            <a:r>
              <a:rPr lang="en-US" sz="1600">
                <a:latin typeface="Times New Roman"/>
              </a:rPr>
              <a:t>Supervised and unsupervised classification is pixel-based. In other words, it creates</a:t>
            </a:r>
          </a:p>
          <a:p>
            <a:r>
              <a:rPr lang="en-US" sz="1600">
                <a:latin typeface="Times New Roman"/>
              </a:rPr>
              <a:t>square pixels and each pixel</a:t>
            </a:r>
          </a:p>
          <a:p>
            <a:r>
              <a:rPr lang="en-US" sz="1600">
                <a:latin typeface="Times New Roman"/>
              </a:rPr>
              <a:t>has a class. But object-based image classification groups pixels into representative</a:t>
            </a:r>
          </a:p>
          <a:p>
            <a:r>
              <a:rPr lang="en-US" sz="1600">
                <a:latin typeface="Times New Roman"/>
              </a:rPr>
              <a:t>vector shapes with size and</a:t>
            </a:r>
          </a:p>
          <a:p>
            <a:r>
              <a:rPr lang="en-US" sz="1600">
                <a:latin typeface="Times New Roman"/>
              </a:rPr>
              <a:t>Geometry.</a:t>
            </a:r>
          </a:p>
          <a:p>
            <a:endParaRPr lang="en-US" sz="1600" i="1">
              <a:latin typeface="Times New Roman"/>
            </a:endParaRPr>
          </a:p>
          <a:p>
            <a:r>
              <a:rPr lang="en-US" sz="1600">
                <a:latin typeface="Times New Roman"/>
              </a:rPr>
              <a:t>Here are the steps to perform object-based image analysis classification:</a:t>
            </a:r>
          </a:p>
          <a:p>
            <a:pPr marL="285750" indent="-285750">
              <a:buFont typeface="Arial"/>
              <a:buChar char="•"/>
            </a:pPr>
            <a:r>
              <a:rPr lang="en-US" sz="1600">
                <a:latin typeface="Times New Roman"/>
              </a:rPr>
              <a:t>Perform multiresolution segmentation</a:t>
            </a:r>
          </a:p>
          <a:p>
            <a:pPr marL="285750" indent="-285750">
              <a:buFont typeface="Arial"/>
              <a:buChar char="•"/>
            </a:pPr>
            <a:r>
              <a:rPr lang="en-US" sz="1600">
                <a:latin typeface="Times New Roman"/>
              </a:rPr>
              <a:t>Select training areas</a:t>
            </a:r>
          </a:p>
          <a:p>
            <a:pPr marL="285750" indent="-285750">
              <a:buFont typeface="Arial"/>
              <a:buChar char="•"/>
            </a:pPr>
            <a:r>
              <a:rPr lang="en-US" sz="1600">
                <a:latin typeface="Times New Roman"/>
              </a:rPr>
              <a:t>Define statistics</a:t>
            </a:r>
          </a:p>
          <a:p>
            <a:pPr marL="285750" indent="-285750">
              <a:buFont typeface="Arial"/>
              <a:buChar char="•"/>
            </a:pPr>
            <a:r>
              <a:rPr lang="en-US" sz="1600">
                <a:latin typeface="Times New Roman"/>
              </a:rPr>
              <a:t>Classify</a:t>
            </a:r>
          </a:p>
          <a:p>
            <a:endParaRPr lang="en-US" sz="1600" i="1"/>
          </a:p>
        </p:txBody>
      </p:sp>
      <p:sp>
        <p:nvSpPr>
          <p:cNvPr id="6" name="Title 5">
            <a:extLst>
              <a:ext uri="{FF2B5EF4-FFF2-40B4-BE49-F238E27FC236}">
                <a16:creationId xmlns:a16="http://schemas.microsoft.com/office/drawing/2014/main" id="{AD9E3DF5-EC84-4999-9BDA-0F17C0A0B592}"/>
              </a:ext>
            </a:extLst>
          </p:cNvPr>
          <p:cNvSpPr>
            <a:spLocks noGrp="1"/>
          </p:cNvSpPr>
          <p:nvPr>
            <p:ph type="title"/>
          </p:nvPr>
        </p:nvSpPr>
        <p:spPr/>
        <p:txBody>
          <a:bodyPr/>
          <a:lstStyle/>
          <a:p>
            <a:r>
              <a:rPr lang="en-US"/>
              <a:t>Object-Based Image Analysis (OBIA)</a:t>
            </a:r>
          </a:p>
          <a:p>
            <a:endParaRPr lang="en-US"/>
          </a:p>
        </p:txBody>
      </p:sp>
      <p:pic>
        <p:nvPicPr>
          <p:cNvPr id="7" name="Picture 7" descr="Diagram&#10;&#10;Description automatically generated">
            <a:extLst>
              <a:ext uri="{FF2B5EF4-FFF2-40B4-BE49-F238E27FC236}">
                <a16:creationId xmlns:a16="http://schemas.microsoft.com/office/drawing/2014/main" id="{972BC30A-473D-4BC0-B587-D21B311608F1}"/>
              </a:ext>
            </a:extLst>
          </p:cNvPr>
          <p:cNvPicPr>
            <a:picLocks noChangeAspect="1"/>
          </p:cNvPicPr>
          <p:nvPr/>
        </p:nvPicPr>
        <p:blipFill>
          <a:blip r:embed="rId2"/>
          <a:stretch>
            <a:fillRect/>
          </a:stretch>
        </p:blipFill>
        <p:spPr>
          <a:xfrm>
            <a:off x="5375512" y="3121417"/>
            <a:ext cx="2743200" cy="1391383"/>
          </a:xfrm>
          <a:prstGeom prst="rect">
            <a:avLst/>
          </a:prstGeom>
        </p:spPr>
      </p:pic>
    </p:spTree>
    <p:extLst>
      <p:ext uri="{BB962C8B-B14F-4D97-AF65-F5344CB8AC3E}">
        <p14:creationId xmlns:p14="http://schemas.microsoft.com/office/powerpoint/2010/main" val="4175705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387380" y="1345795"/>
            <a:ext cx="5579910" cy="3199800"/>
          </a:xfrm>
          <a:prstGeom prst="rect">
            <a:avLst/>
          </a:prstGeom>
        </p:spPr>
        <p:txBody>
          <a:bodyPr spcFirstLastPara="1" wrap="square" lIns="91425" tIns="91425" rIns="91425" bIns="91425" anchor="ctr" anchorCtr="0">
            <a:noAutofit/>
          </a:bodyPr>
          <a:lstStyle/>
          <a:p>
            <a:r>
              <a:rPr lang="en" dirty="0"/>
              <a:t>CONVOLUTIONAL NEURAL NETWORK</a:t>
            </a:r>
            <a:endParaRPr lang="en-US"/>
          </a:p>
        </p:txBody>
      </p:sp>
      <p:sp>
        <p:nvSpPr>
          <p:cNvPr id="176" name="Google Shape;176;p30"/>
          <p:cNvSpPr txBox="1">
            <a:spLocks noGrp="1"/>
          </p:cNvSpPr>
          <p:nvPr>
            <p:ph type="title" idx="2"/>
          </p:nvPr>
        </p:nvSpPr>
        <p:spPr>
          <a:xfrm>
            <a:off x="658170" y="2038292"/>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177" name="Google Shape;177;p30"/>
          <p:cNvCxnSpPr/>
          <p:nvPr/>
        </p:nvCxnSpPr>
        <p:spPr>
          <a:xfrm>
            <a:off x="3265509" y="1688528"/>
            <a:ext cx="17867" cy="2587287"/>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697119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540EB6-6614-4928-A5D2-39F8F7CDB3E8}"/>
              </a:ext>
            </a:extLst>
          </p:cNvPr>
          <p:cNvSpPr>
            <a:spLocks noGrp="1"/>
          </p:cNvSpPr>
          <p:nvPr>
            <p:ph type="subTitle" idx="1"/>
          </p:nvPr>
        </p:nvSpPr>
        <p:spPr>
          <a:xfrm>
            <a:off x="717898" y="1382158"/>
            <a:ext cx="8222143" cy="3277414"/>
          </a:xfrm>
        </p:spPr>
        <p:txBody>
          <a:bodyPr/>
          <a:lstStyle/>
          <a:p>
            <a:pPr marL="152400" indent="0"/>
            <a:r>
              <a:rPr lang="en-US">
                <a:latin typeface="Times New Roman"/>
              </a:rPr>
              <a:t>Deep learning is a subset of machine learning that yields high-level abstractions by compositing multiple</a:t>
            </a:r>
          </a:p>
          <a:p>
            <a:pPr marL="152400" indent="0"/>
            <a:r>
              <a:rPr lang="en-US">
                <a:latin typeface="Times New Roman"/>
              </a:rPr>
              <a:t>non-linear transformations. Among deep learning algorithms, Convolutional Neural Networks (CNNs) have</a:t>
            </a:r>
          </a:p>
          <a:p>
            <a:pPr marL="152400" indent="0"/>
            <a:r>
              <a:rPr lang="en-US">
                <a:latin typeface="Times New Roman"/>
              </a:rPr>
              <a:t>gained popularity in computer vision and remote sensing fields, especially for image classification.</a:t>
            </a:r>
          </a:p>
          <a:p>
            <a:pPr marL="152400" indent="0"/>
            <a:endParaRPr lang="en-US">
              <a:latin typeface="Times New Roman"/>
            </a:endParaRPr>
          </a:p>
          <a:p>
            <a:pPr marL="152400" indent="0"/>
            <a:r>
              <a:rPr lang="en-US">
                <a:latin typeface="Times New Roman"/>
              </a:rPr>
              <a:t>Convolutional Neural Networks (CNN) is a type of deep learning method that uses convolutional</a:t>
            </a:r>
          </a:p>
          <a:p>
            <a:pPr marL="152400" indent="0"/>
            <a:r>
              <a:rPr lang="en-US">
                <a:latin typeface="Times New Roman"/>
              </a:rPr>
              <a:t>multiplication based on artificial neural networks. Recently, CNN has been widely used in land cover</a:t>
            </a:r>
          </a:p>
          <a:p>
            <a:pPr marL="152400" indent="0"/>
            <a:r>
              <a:rPr lang="en-US">
                <a:latin typeface="Times New Roman"/>
              </a:rPr>
              <a:t>classification, showing remarkable performance. Typical CNNs are composed of convolutional layers, pooling</a:t>
            </a:r>
          </a:p>
          <a:p>
            <a:pPr marL="152400" indent="0"/>
            <a:r>
              <a:rPr lang="en-US">
                <a:latin typeface="Times New Roman"/>
              </a:rPr>
              <a:t>layers, and fully connected layers.</a:t>
            </a:r>
          </a:p>
          <a:p>
            <a:pPr marL="152400" indent="0"/>
            <a:endParaRPr lang="en-US">
              <a:latin typeface="Times New Roman"/>
            </a:endParaRPr>
          </a:p>
          <a:p>
            <a:pPr marL="152400" indent="0"/>
            <a:r>
              <a:rPr lang="en-US">
                <a:latin typeface="Times New Roman"/>
              </a:rPr>
              <a:t>CNN is a deep learning network with following benefits over models: CNNs uses a convolution procedure </a:t>
            </a:r>
            <a:r>
              <a:rPr lang="en-US" err="1">
                <a:latin typeface="Times New Roman"/>
              </a:rPr>
              <a:t>onthe</a:t>
            </a:r>
            <a:r>
              <a:rPr lang="en-US">
                <a:latin typeface="Times New Roman"/>
              </a:rPr>
              <a:t> pixels of an image to retrieve the image's features. CNN can display image data, and gather image information from large data easily</a:t>
            </a:r>
            <a:r>
              <a:rPr lang="en-US"/>
              <a:t>. </a:t>
            </a:r>
          </a:p>
          <a:p>
            <a:endParaRPr lang="en-US"/>
          </a:p>
        </p:txBody>
      </p:sp>
      <p:sp>
        <p:nvSpPr>
          <p:cNvPr id="6" name="Title 5">
            <a:extLst>
              <a:ext uri="{FF2B5EF4-FFF2-40B4-BE49-F238E27FC236}">
                <a16:creationId xmlns:a16="http://schemas.microsoft.com/office/drawing/2014/main" id="{7C917532-A5C5-45F9-8CD6-B0D9C204F2B2}"/>
              </a:ext>
            </a:extLst>
          </p:cNvPr>
          <p:cNvSpPr>
            <a:spLocks noGrp="1"/>
          </p:cNvSpPr>
          <p:nvPr>
            <p:ph type="title"/>
          </p:nvPr>
        </p:nvSpPr>
        <p:spPr/>
        <p:txBody>
          <a:bodyPr/>
          <a:lstStyle/>
          <a:p>
            <a:r>
              <a:rPr lang="en-US">
                <a:latin typeface="Times New Roman"/>
              </a:rPr>
              <a:t>Convolutional Neural Network (CNN)</a:t>
            </a:r>
          </a:p>
          <a:p>
            <a:endParaRPr lang="en-US">
              <a:latin typeface="Times New Roman"/>
            </a:endParaRPr>
          </a:p>
        </p:txBody>
      </p:sp>
    </p:spTree>
    <p:extLst>
      <p:ext uri="{BB962C8B-B14F-4D97-AF65-F5344CB8AC3E}">
        <p14:creationId xmlns:p14="http://schemas.microsoft.com/office/powerpoint/2010/main" val="1841668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2ED23F9-18D2-4443-B2A8-78E37CF7A187}"/>
              </a:ext>
            </a:extLst>
          </p:cNvPr>
          <p:cNvSpPr txBox="1"/>
          <p:nvPr/>
        </p:nvSpPr>
        <p:spPr>
          <a:xfrm>
            <a:off x="586628" y="376517"/>
            <a:ext cx="8054787"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tx2"/>
                </a:solidFill>
              </a:rPr>
              <a:t>CNNs specifically learn to </a:t>
            </a:r>
            <a:r>
              <a:rPr lang="en-GB" err="1">
                <a:solidFill>
                  <a:schemeClr val="tx2"/>
                </a:solidFill>
              </a:rPr>
              <a:t>analyze</a:t>
            </a:r>
            <a:r>
              <a:rPr lang="en-GB">
                <a:solidFill>
                  <a:schemeClr val="tx2"/>
                </a:solidFill>
              </a:rPr>
              <a:t> two-dimensional (2D) shapes that transform the original input into the output. Inside a CNN, each neuron is connected within the preceding layer neurons, thereby reducing weights in the network. As shown in  the Figure , this network consists of the convolutional layer, pooling layers and a fully connected output layer. The results of the classification are generated from the final output layer.</a:t>
            </a:r>
          </a:p>
          <a:p>
            <a:endParaRPr lang="en-GB">
              <a:solidFill>
                <a:schemeClr val="tx2"/>
              </a:solidFill>
            </a:endParaRPr>
          </a:p>
          <a:p>
            <a:r>
              <a:rPr lang="en-GB">
                <a:solidFill>
                  <a:schemeClr val="tx2"/>
                </a:solidFill>
              </a:rPr>
              <a:t>A CNN's core layer is the convolutional layer . The convolution kernel/filter is an array of weight matrix. The characteristic map formed by convolving the input matrix and filter can be the input for the convolutional neural network's successive stages. Furthermore, the neurons in each input image convolve with the kernel in every convolutional layer. A CNN can have any number of convolutional layers</a:t>
            </a:r>
          </a:p>
        </p:txBody>
      </p:sp>
      <p:pic>
        <p:nvPicPr>
          <p:cNvPr id="8" name="Picture 8" descr="Diagram&#10;&#10;Description automatically generated">
            <a:extLst>
              <a:ext uri="{FF2B5EF4-FFF2-40B4-BE49-F238E27FC236}">
                <a16:creationId xmlns:a16="http://schemas.microsoft.com/office/drawing/2014/main" id="{24BB87BB-EF3A-43A4-8C0A-A5F87456B246}"/>
              </a:ext>
            </a:extLst>
          </p:cNvPr>
          <p:cNvPicPr>
            <a:picLocks noChangeAspect="1"/>
          </p:cNvPicPr>
          <p:nvPr/>
        </p:nvPicPr>
        <p:blipFill>
          <a:blip r:embed="rId2"/>
          <a:stretch>
            <a:fillRect/>
          </a:stretch>
        </p:blipFill>
        <p:spPr>
          <a:xfrm>
            <a:off x="2225489" y="2935806"/>
            <a:ext cx="4457698" cy="1978109"/>
          </a:xfrm>
          <a:prstGeom prst="rect">
            <a:avLst/>
          </a:prstGeom>
        </p:spPr>
      </p:pic>
    </p:spTree>
    <p:extLst>
      <p:ext uri="{BB962C8B-B14F-4D97-AF65-F5344CB8AC3E}">
        <p14:creationId xmlns:p14="http://schemas.microsoft.com/office/powerpoint/2010/main" val="412646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C314D1-BE7D-4472-9236-25CE31CABFC8}"/>
              </a:ext>
            </a:extLst>
          </p:cNvPr>
          <p:cNvSpPr>
            <a:spLocks noGrp="1"/>
          </p:cNvSpPr>
          <p:nvPr>
            <p:ph type="title"/>
          </p:nvPr>
        </p:nvSpPr>
        <p:spPr/>
        <p:txBody>
          <a:bodyPr/>
          <a:lstStyle/>
          <a:p>
            <a:r>
              <a:rPr lang="en-GB" dirty="0">
                <a:latin typeface="Times New Roman"/>
              </a:rPr>
              <a:t>Steps involved in CNN based classification</a:t>
            </a:r>
          </a:p>
        </p:txBody>
      </p:sp>
      <p:sp>
        <p:nvSpPr>
          <p:cNvPr id="7" name="TextBox 6">
            <a:extLst>
              <a:ext uri="{FF2B5EF4-FFF2-40B4-BE49-F238E27FC236}">
                <a16:creationId xmlns:a16="http://schemas.microsoft.com/office/drawing/2014/main" id="{996AB711-E10E-4920-8585-94B06AED08E5}"/>
              </a:ext>
            </a:extLst>
          </p:cNvPr>
          <p:cNvSpPr txBox="1"/>
          <p:nvPr/>
        </p:nvSpPr>
        <p:spPr>
          <a:xfrm>
            <a:off x="1233768" y="1191746"/>
            <a:ext cx="4894728"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solidFill>
                  <a:schemeClr val="tx2"/>
                </a:solidFill>
                <a:latin typeface="Times New Roman"/>
              </a:rPr>
              <a:t>Step 1: Choose a Dataset </a:t>
            </a:r>
            <a:endParaRPr lang="en-US" sz="2000">
              <a:solidFill>
                <a:schemeClr val="tx2"/>
              </a:solidFill>
              <a:latin typeface="Times New Roman"/>
            </a:endParaRPr>
          </a:p>
          <a:p>
            <a:r>
              <a:rPr lang="en-GB" sz="2000">
                <a:solidFill>
                  <a:schemeClr val="tx2"/>
                </a:solidFill>
                <a:latin typeface="Times New Roman"/>
              </a:rPr>
              <a:t>Step 2: Prepare Dataset for Training </a:t>
            </a:r>
          </a:p>
          <a:p>
            <a:r>
              <a:rPr lang="en-GB" sz="2000">
                <a:solidFill>
                  <a:schemeClr val="tx2"/>
                </a:solidFill>
                <a:latin typeface="Times New Roman"/>
              </a:rPr>
              <a:t>Step 3: Create Training Data </a:t>
            </a:r>
          </a:p>
          <a:p>
            <a:r>
              <a:rPr lang="en-GB" sz="2000">
                <a:solidFill>
                  <a:schemeClr val="tx2"/>
                </a:solidFill>
                <a:latin typeface="Times New Roman"/>
              </a:rPr>
              <a:t>Step 4: Shuffle the Dataset </a:t>
            </a:r>
          </a:p>
          <a:p>
            <a:r>
              <a:rPr lang="en-GB" sz="2000">
                <a:solidFill>
                  <a:schemeClr val="tx2"/>
                </a:solidFill>
                <a:latin typeface="Times New Roman"/>
              </a:rPr>
              <a:t>Step 5: Assigning Labels and Features </a:t>
            </a:r>
          </a:p>
          <a:p>
            <a:r>
              <a:rPr lang="en-GB" sz="2000">
                <a:solidFill>
                  <a:schemeClr val="tx2"/>
                </a:solidFill>
                <a:latin typeface="Times New Roman"/>
              </a:rPr>
              <a:t>Step 6: Normalising X and converting labels to categorical data. </a:t>
            </a:r>
          </a:p>
          <a:p>
            <a:r>
              <a:rPr lang="en-GB" sz="2000">
                <a:solidFill>
                  <a:schemeClr val="tx2"/>
                </a:solidFill>
                <a:latin typeface="Times New Roman"/>
              </a:rPr>
              <a:t>Step 7: Split X and Y for use in CNN </a:t>
            </a:r>
          </a:p>
          <a:p>
            <a:r>
              <a:rPr lang="en-GB" sz="2000">
                <a:solidFill>
                  <a:schemeClr val="tx2"/>
                </a:solidFill>
                <a:latin typeface="Times New Roman"/>
              </a:rPr>
              <a:t>Step 8: Define, compile and train the CNN Model </a:t>
            </a:r>
          </a:p>
          <a:p>
            <a:r>
              <a:rPr lang="en-GB" sz="2000">
                <a:solidFill>
                  <a:schemeClr val="tx2"/>
                </a:solidFill>
                <a:latin typeface="Times New Roman"/>
              </a:rPr>
              <a:t>Step 9: Accuracy and Score of model </a:t>
            </a:r>
          </a:p>
        </p:txBody>
      </p:sp>
    </p:spTree>
    <p:extLst>
      <p:ext uri="{BB962C8B-B14F-4D97-AF65-F5344CB8AC3E}">
        <p14:creationId xmlns:p14="http://schemas.microsoft.com/office/powerpoint/2010/main" val="3198518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39170" y="1914767"/>
            <a:ext cx="5579910" cy="3199800"/>
          </a:xfrm>
          <a:prstGeom prst="rect">
            <a:avLst/>
          </a:prstGeom>
        </p:spPr>
        <p:txBody>
          <a:bodyPr spcFirstLastPara="1" wrap="square" lIns="91425" tIns="91425" rIns="91425" bIns="91425" anchor="ctr" anchorCtr="0">
            <a:noAutofit/>
          </a:bodyPr>
          <a:lstStyle/>
          <a:p>
            <a:pPr algn="l"/>
            <a:r>
              <a:rPr lang="en" sz="7200"/>
              <a:t>K-NEAREST NEIGHBOR</a:t>
            </a:r>
            <a:r>
              <a:rPr lang="en"/>
              <a:t> </a:t>
            </a:r>
            <a:endParaRPr lang="en-US"/>
          </a:p>
        </p:txBody>
      </p:sp>
      <p:sp>
        <p:nvSpPr>
          <p:cNvPr id="176" name="Google Shape;176;p30"/>
          <p:cNvSpPr txBox="1">
            <a:spLocks noGrp="1"/>
          </p:cNvSpPr>
          <p:nvPr>
            <p:ph type="title" idx="2"/>
          </p:nvPr>
        </p:nvSpPr>
        <p:spPr>
          <a:xfrm>
            <a:off x="474726" y="98014"/>
            <a:ext cx="275352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177" name="Google Shape;177;p30"/>
          <p:cNvCxnSpPr/>
          <p:nvPr/>
        </p:nvCxnSpPr>
        <p:spPr>
          <a:xfrm flipH="1" flipV="1">
            <a:off x="193042" y="2173260"/>
            <a:ext cx="3150077" cy="16213"/>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576641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CAE76C4-B8CD-4D16-94A6-05BBC99C0F31}"/>
              </a:ext>
            </a:extLst>
          </p:cNvPr>
          <p:cNvSpPr>
            <a:spLocks noGrp="1"/>
          </p:cNvSpPr>
          <p:nvPr>
            <p:ph type="subTitle" idx="1"/>
          </p:nvPr>
        </p:nvSpPr>
        <p:spPr>
          <a:xfrm>
            <a:off x="719403" y="1200138"/>
            <a:ext cx="7710354" cy="3362712"/>
          </a:xfrm>
        </p:spPr>
        <p:txBody>
          <a:bodyPr/>
          <a:lstStyle/>
          <a:p>
            <a:r>
              <a:rPr lang="en-US">
                <a:latin typeface="Times New Roman"/>
              </a:rPr>
              <a:t>K-nearest neighbor (KNN) is a common classification method for data mining techniques. It has been</a:t>
            </a:r>
            <a:endParaRPr lang="en-US"/>
          </a:p>
          <a:p>
            <a:r>
              <a:rPr lang="en-US">
                <a:latin typeface="Times New Roman"/>
              </a:rPr>
              <a:t>widely used in many fields because of the implementation simplicity, the clarity of theory and the</a:t>
            </a:r>
          </a:p>
          <a:p>
            <a:r>
              <a:rPr lang="en-US">
                <a:latin typeface="Times New Roman"/>
              </a:rPr>
              <a:t>excellent classification performance. But KNN will increase classification error rate when training</a:t>
            </a:r>
          </a:p>
          <a:p>
            <a:r>
              <a:rPr lang="en-US">
                <a:latin typeface="Times New Roman"/>
              </a:rPr>
              <a:t>samples distribute unevenly or sample number of each class is very different. So, learning from the</a:t>
            </a:r>
          </a:p>
          <a:p>
            <a:r>
              <a:rPr lang="en-US">
                <a:latin typeface="Times New Roman"/>
              </a:rPr>
              <a:t>idea of clipping-KNN, we adopt an improved KNN classification algorithm and applies it to</a:t>
            </a:r>
          </a:p>
          <a:p>
            <a:r>
              <a:rPr lang="en-US">
                <a:latin typeface="Times New Roman"/>
              </a:rPr>
              <a:t>object-oriented classification of high resolution remote sensing image. </a:t>
            </a:r>
          </a:p>
          <a:p>
            <a:endParaRPr lang="en-US">
              <a:latin typeface="Times New Roman"/>
            </a:endParaRPr>
          </a:p>
          <a:p>
            <a:pPr>
              <a:buFont typeface="Arial"/>
              <a:buChar char="•"/>
            </a:pPr>
            <a:r>
              <a:rPr lang="en-US">
                <a:latin typeface="Times New Roman"/>
              </a:rPr>
              <a:t>Firstly, as sample points,  image objects are obtained through image segmentation. </a:t>
            </a:r>
          </a:p>
          <a:p>
            <a:pPr>
              <a:buFont typeface="Arial"/>
              <a:buChar char="•"/>
            </a:pPr>
            <a:r>
              <a:rPr lang="en-US">
                <a:latin typeface="Times New Roman"/>
              </a:rPr>
              <a:t>Secondly, original KNN, clipping-KNN and the improved KNN are introduced and used to classify those sample points respectively. </a:t>
            </a:r>
          </a:p>
          <a:p>
            <a:pPr>
              <a:buFont typeface="Arial"/>
              <a:buChar char="•"/>
            </a:pPr>
            <a:endParaRPr lang="en-US">
              <a:solidFill>
                <a:schemeClr val="tx2"/>
              </a:solidFill>
              <a:latin typeface="Times New Roman"/>
            </a:endParaRPr>
          </a:p>
          <a:p>
            <a:pPr>
              <a:buFont typeface="Arial"/>
              <a:buChar char="•"/>
            </a:pPr>
            <a:r>
              <a:rPr lang="en-US" err="1">
                <a:solidFill>
                  <a:schemeClr val="tx2"/>
                </a:solidFill>
                <a:latin typeface="Times New Roman"/>
              </a:rPr>
              <a:t>kNN</a:t>
            </a:r>
            <a:r>
              <a:rPr lang="en-US">
                <a:solidFill>
                  <a:schemeClr val="tx2"/>
                </a:solidFill>
                <a:latin typeface="Times New Roman"/>
              </a:rPr>
              <a:t> provides objective, fast, transparent and produces good results over larger areas. The main advantage of </a:t>
            </a:r>
            <a:r>
              <a:rPr lang="en-US" err="1">
                <a:solidFill>
                  <a:schemeClr val="tx2"/>
                </a:solidFill>
                <a:latin typeface="Times New Roman"/>
              </a:rPr>
              <a:t>kNN</a:t>
            </a:r>
            <a:r>
              <a:rPr lang="en-US">
                <a:solidFill>
                  <a:schemeClr val="tx2"/>
                </a:solidFill>
                <a:latin typeface="Times New Roman"/>
              </a:rPr>
              <a:t> algorithm is its simplicity and lack of parametric assumptions</a:t>
            </a:r>
          </a:p>
        </p:txBody>
      </p:sp>
      <p:sp>
        <p:nvSpPr>
          <p:cNvPr id="6" name="Title 5">
            <a:extLst>
              <a:ext uri="{FF2B5EF4-FFF2-40B4-BE49-F238E27FC236}">
                <a16:creationId xmlns:a16="http://schemas.microsoft.com/office/drawing/2014/main" id="{8B1D5F83-E3C3-4194-A7DE-491E98177B67}"/>
              </a:ext>
            </a:extLst>
          </p:cNvPr>
          <p:cNvSpPr>
            <a:spLocks noGrp="1"/>
          </p:cNvSpPr>
          <p:nvPr>
            <p:ph type="title"/>
          </p:nvPr>
        </p:nvSpPr>
        <p:spPr/>
        <p:txBody>
          <a:bodyPr/>
          <a:lstStyle/>
          <a:p>
            <a:r>
              <a:rPr lang="en-US">
                <a:latin typeface="Times New Roman"/>
              </a:rPr>
              <a:t>K –Nearest Neighbour(KNN)</a:t>
            </a:r>
          </a:p>
        </p:txBody>
      </p:sp>
    </p:spTree>
    <p:extLst>
      <p:ext uri="{BB962C8B-B14F-4D97-AF65-F5344CB8AC3E}">
        <p14:creationId xmlns:p14="http://schemas.microsoft.com/office/powerpoint/2010/main" val="2466726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BC7382-78C6-45BE-9968-A8F80EB47A1A}"/>
              </a:ext>
            </a:extLst>
          </p:cNvPr>
          <p:cNvSpPr>
            <a:spLocks noGrp="1"/>
          </p:cNvSpPr>
          <p:nvPr>
            <p:ph type="title"/>
          </p:nvPr>
        </p:nvSpPr>
        <p:spPr/>
        <p:txBody>
          <a:bodyPr/>
          <a:lstStyle/>
          <a:p>
            <a:r>
              <a:rPr lang="en-GB">
                <a:latin typeface="Times New Roman"/>
              </a:rPr>
              <a:t>WORKING OF KNN ALGORITHM </a:t>
            </a:r>
          </a:p>
        </p:txBody>
      </p:sp>
      <p:sp>
        <p:nvSpPr>
          <p:cNvPr id="7" name="TextBox 6">
            <a:extLst>
              <a:ext uri="{FF2B5EF4-FFF2-40B4-BE49-F238E27FC236}">
                <a16:creationId xmlns:a16="http://schemas.microsoft.com/office/drawing/2014/main" id="{619AC607-A945-44B1-AB72-175B4FB9E44B}"/>
              </a:ext>
            </a:extLst>
          </p:cNvPr>
          <p:cNvSpPr txBox="1"/>
          <p:nvPr/>
        </p:nvSpPr>
        <p:spPr>
          <a:xfrm>
            <a:off x="721099" y="1376643"/>
            <a:ext cx="7735419"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solidFill>
                  <a:schemeClr val="tx2"/>
                </a:solidFill>
                <a:latin typeface="Times New Roman"/>
              </a:rPr>
              <a:t>After the model has stored the training set for prediction, it takes a test image to be predicted, calculates the distance to every image in the training set and obtains the ‘k’ training images closest to the test image. It then outputs the class according to some voting procedure from the labels of these ‘k’ neighbours , generally a majority vote.</a:t>
            </a:r>
          </a:p>
          <a:p>
            <a:endParaRPr lang="en-GB" sz="1600">
              <a:solidFill>
                <a:schemeClr val="tx2"/>
              </a:solidFill>
              <a:latin typeface="Times New Roman"/>
            </a:endParaRPr>
          </a:p>
          <a:p>
            <a:r>
              <a:rPr lang="en-GB" sz="1600">
                <a:solidFill>
                  <a:schemeClr val="tx2"/>
                </a:solidFill>
                <a:latin typeface="Times New Roman"/>
              </a:rPr>
              <a:t>As k-NN is a very simple algorithm it doesn’t really have a lot of hyperparameters to tweak, just the two: the distance metric and the value of ‘k’. So what we can do is, run our model for various values of ‘k’ and get the model with the best validation accuracy, which will be used as our final model on the test set.</a:t>
            </a:r>
          </a:p>
          <a:p>
            <a:endParaRPr lang="en-GB" sz="1600">
              <a:solidFill>
                <a:schemeClr val="tx2"/>
              </a:solidFill>
              <a:latin typeface="Times New Roman"/>
            </a:endParaRPr>
          </a:p>
          <a:p>
            <a:r>
              <a:rPr lang="en-GB" sz="1600">
                <a:solidFill>
                  <a:schemeClr val="tx2"/>
                </a:solidFill>
                <a:latin typeface="Times New Roman"/>
              </a:rPr>
              <a:t>The model only consists of the training data, that is, the model simply learns the entire training set and for prediction gives the output as the class with the majority in the ‘k’ nearest neighbours calculated according to some distance metric.</a:t>
            </a:r>
          </a:p>
        </p:txBody>
      </p:sp>
    </p:spTree>
    <p:extLst>
      <p:ext uri="{BB962C8B-B14F-4D97-AF65-F5344CB8AC3E}">
        <p14:creationId xmlns:p14="http://schemas.microsoft.com/office/powerpoint/2010/main" val="265951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a:t>
            </a:r>
            <a:endParaRPr/>
          </a:p>
        </p:txBody>
      </p:sp>
      <p:sp>
        <p:nvSpPr>
          <p:cNvPr id="700" name="Google Shape;700;p36"/>
          <p:cNvSpPr txBox="1">
            <a:spLocks noGrp="1"/>
          </p:cNvSpPr>
          <p:nvPr>
            <p:ph type="subTitle" idx="4294967295"/>
          </p:nvPr>
        </p:nvSpPr>
        <p:spPr>
          <a:xfrm>
            <a:off x="714450" y="3753363"/>
            <a:ext cx="1532400" cy="354593"/>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a:t>CB.EN.U4AIE.20029</a:t>
            </a:r>
            <a:endParaRPr sz="1400"/>
          </a:p>
        </p:txBody>
      </p:sp>
      <p:sp>
        <p:nvSpPr>
          <p:cNvPr id="701" name="Google Shape;701;p36"/>
          <p:cNvSpPr txBox="1">
            <a:spLocks noGrp="1"/>
          </p:cNvSpPr>
          <p:nvPr>
            <p:ph type="subTitle" idx="4294967295"/>
          </p:nvPr>
        </p:nvSpPr>
        <p:spPr>
          <a:xfrm>
            <a:off x="3805471" y="3732964"/>
            <a:ext cx="1532400" cy="3714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US" sz="1400"/>
              <a:t>CB.EN.U4AIE.20029</a:t>
            </a:r>
          </a:p>
        </p:txBody>
      </p:sp>
      <p:sp>
        <p:nvSpPr>
          <p:cNvPr id="702" name="Google Shape;702;p36"/>
          <p:cNvSpPr txBox="1">
            <a:spLocks noGrp="1"/>
          </p:cNvSpPr>
          <p:nvPr>
            <p:ph type="subTitle" idx="4294967295"/>
          </p:nvPr>
        </p:nvSpPr>
        <p:spPr>
          <a:xfrm>
            <a:off x="2197000" y="2125814"/>
            <a:ext cx="2016860" cy="523445"/>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US" sz="1400"/>
              <a:t>CB.EN.U4AIE.20029</a:t>
            </a:r>
          </a:p>
        </p:txBody>
      </p:sp>
      <p:sp>
        <p:nvSpPr>
          <p:cNvPr id="703" name="Google Shape;703;p36"/>
          <p:cNvSpPr txBox="1">
            <a:spLocks noGrp="1"/>
          </p:cNvSpPr>
          <p:nvPr>
            <p:ph type="subTitle" idx="4294967295"/>
          </p:nvPr>
        </p:nvSpPr>
        <p:spPr>
          <a:xfrm>
            <a:off x="6983271" y="3732964"/>
            <a:ext cx="1532400" cy="3714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US" sz="1400"/>
              <a:t>CB.EN.U4AIE.20029</a:t>
            </a:r>
          </a:p>
        </p:txBody>
      </p:sp>
      <p:sp>
        <p:nvSpPr>
          <p:cNvPr id="704" name="Google Shape;704;p36"/>
          <p:cNvSpPr txBox="1">
            <a:spLocks noGrp="1"/>
          </p:cNvSpPr>
          <p:nvPr>
            <p:ph type="subTitle" idx="4294967295"/>
          </p:nvPr>
        </p:nvSpPr>
        <p:spPr>
          <a:xfrm>
            <a:off x="5499351" y="2122876"/>
            <a:ext cx="1532400" cy="497808"/>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US" sz="1400"/>
              <a:t>CB.EN.U4AIE.20029</a:t>
            </a:r>
          </a:p>
        </p:txBody>
      </p:sp>
      <p:sp>
        <p:nvSpPr>
          <p:cNvPr id="705" name="Google Shape;705;p36"/>
          <p:cNvSpPr txBox="1">
            <a:spLocks noGrp="1"/>
          </p:cNvSpPr>
          <p:nvPr>
            <p:ph type="subTitle" idx="4294967295"/>
          </p:nvPr>
        </p:nvSpPr>
        <p:spPr>
          <a:xfrm>
            <a:off x="2185400" y="2015818"/>
            <a:ext cx="2219996"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PRAGADISHWARAN K</a:t>
            </a:r>
            <a:endParaRPr sz="1800" b="1">
              <a:latin typeface="Rajdhani"/>
              <a:ea typeface="Rajdhani"/>
              <a:cs typeface="Rajdhani"/>
              <a:sym typeface="Rajdhani"/>
            </a:endParaRPr>
          </a:p>
        </p:txBody>
      </p:sp>
      <p:sp>
        <p:nvSpPr>
          <p:cNvPr id="706" name="Google Shape;706;p36"/>
          <p:cNvSpPr txBox="1">
            <a:spLocks noGrp="1"/>
          </p:cNvSpPr>
          <p:nvPr>
            <p:ph type="subTitle" idx="4294967295"/>
          </p:nvPr>
        </p:nvSpPr>
        <p:spPr>
          <a:xfrm>
            <a:off x="5432692" y="2013749"/>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NALIN M R</a:t>
            </a:r>
            <a:endParaRPr sz="1800" b="1">
              <a:latin typeface="Rajdhani"/>
              <a:ea typeface="Rajdhani"/>
              <a:cs typeface="Rajdhani"/>
              <a:sym typeface="Rajdhani"/>
            </a:endParaRPr>
          </a:p>
        </p:txBody>
      </p:sp>
      <p:sp>
        <p:nvSpPr>
          <p:cNvPr id="707" name="Google Shape;707;p36"/>
          <p:cNvSpPr txBox="1">
            <a:spLocks noGrp="1"/>
          </p:cNvSpPr>
          <p:nvPr>
            <p:ph type="subTitle" idx="4294967295"/>
          </p:nvPr>
        </p:nvSpPr>
        <p:spPr>
          <a:xfrm>
            <a:off x="651400" y="3401014"/>
            <a:ext cx="177176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KARTHIKEYAN M</a:t>
            </a:r>
            <a:endParaRPr sz="1800" b="1">
              <a:latin typeface="Rajdhani"/>
              <a:ea typeface="Rajdhani"/>
              <a:cs typeface="Rajdhani"/>
              <a:sym typeface="Rajdhani"/>
            </a:endParaRPr>
          </a:p>
        </p:txBody>
      </p:sp>
      <p:sp>
        <p:nvSpPr>
          <p:cNvPr id="708" name="Google Shape;708;p36"/>
          <p:cNvSpPr txBox="1">
            <a:spLocks noGrp="1"/>
          </p:cNvSpPr>
          <p:nvPr>
            <p:ph type="subTitle" idx="4294967295"/>
          </p:nvPr>
        </p:nvSpPr>
        <p:spPr>
          <a:xfrm>
            <a:off x="6659811" y="3401014"/>
            <a:ext cx="217932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CHANDU JANAKIRAM</a:t>
            </a:r>
            <a:endParaRPr sz="1800" b="1">
              <a:latin typeface="Rajdhani"/>
              <a:ea typeface="Rajdhani"/>
              <a:cs typeface="Rajdhani"/>
              <a:sym typeface="Rajdhani"/>
            </a:endParaRPr>
          </a:p>
        </p:txBody>
      </p:sp>
      <p:sp>
        <p:nvSpPr>
          <p:cNvPr id="709" name="Google Shape;709;p36"/>
          <p:cNvSpPr txBox="1">
            <a:spLocks noGrp="1"/>
          </p:cNvSpPr>
          <p:nvPr>
            <p:ph type="subTitle" idx="4294967295"/>
          </p:nvPr>
        </p:nvSpPr>
        <p:spPr>
          <a:xfrm>
            <a:off x="3742900" y="3401014"/>
            <a:ext cx="177176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a:latin typeface="Rajdhani"/>
                <a:ea typeface="Rajdhani"/>
                <a:cs typeface="Rajdhani"/>
                <a:sym typeface="Rajdhani"/>
              </a:rPr>
              <a:t>KARTHIK RAJA B</a:t>
            </a:r>
            <a:endParaRPr sz="1800" b="1">
              <a:latin typeface="Rajdhani"/>
              <a:ea typeface="Rajdhani"/>
              <a:cs typeface="Rajdhani"/>
              <a:sym typeface="Rajdhani"/>
            </a:endParaRPr>
          </a:p>
        </p:txBody>
      </p:sp>
      <p:sp>
        <p:nvSpPr>
          <p:cNvPr id="710" name="Google Shape;710;p36"/>
          <p:cNvSpPr/>
          <p:nvPr/>
        </p:nvSpPr>
        <p:spPr>
          <a:xfrm>
            <a:off x="11942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856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770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chemeClr val="lt2"/>
            </a:solidFill>
            <a:prstDash val="solid"/>
            <a:round/>
            <a:headEnd type="none" w="med" len="med"/>
            <a:tailEnd type="none" w="med" len="med"/>
          </a:ln>
        </p:spPr>
      </p:cxnSp>
      <p:grpSp>
        <p:nvGrpSpPr>
          <p:cNvPr id="719" name="Google Shape;719;p36"/>
          <p:cNvGrpSpPr/>
          <p:nvPr/>
        </p:nvGrpSpPr>
        <p:grpSpPr>
          <a:xfrm>
            <a:off x="1332734" y="2826965"/>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36"/>
          <p:cNvGrpSpPr/>
          <p:nvPr/>
        </p:nvGrpSpPr>
        <p:grpSpPr>
          <a:xfrm>
            <a:off x="2885622" y="2824148"/>
            <a:ext cx="281276" cy="280987"/>
            <a:chOff x="2497275" y="2744159"/>
            <a:chExt cx="370930" cy="370549"/>
          </a:xfrm>
        </p:grpSpPr>
        <p:sp>
          <p:nvSpPr>
            <p:cNvPr id="725" name="Google Shape;725;p3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36"/>
          <p:cNvSpPr/>
          <p:nvPr/>
        </p:nvSpPr>
        <p:spPr>
          <a:xfrm>
            <a:off x="5973409" y="2847079"/>
            <a:ext cx="288483" cy="235125"/>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36"/>
          <p:cNvGrpSpPr/>
          <p:nvPr/>
        </p:nvGrpSpPr>
        <p:grpSpPr>
          <a:xfrm>
            <a:off x="4417196" y="2834313"/>
            <a:ext cx="309505" cy="260656"/>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6"/>
          <p:cNvGrpSpPr/>
          <p:nvPr/>
        </p:nvGrpSpPr>
        <p:grpSpPr>
          <a:xfrm>
            <a:off x="7526466" y="2827568"/>
            <a:ext cx="273857" cy="274147"/>
            <a:chOff x="7538896" y="1970156"/>
            <a:chExt cx="361147" cy="361529"/>
          </a:xfrm>
        </p:grpSpPr>
        <p:sp>
          <p:nvSpPr>
            <p:cNvPr id="738" name="Google Shape;738;p36"/>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2AC617-61D9-4508-9E6D-299B9CEF8127}"/>
              </a:ext>
            </a:extLst>
          </p:cNvPr>
          <p:cNvSpPr>
            <a:spLocks noGrp="1"/>
          </p:cNvSpPr>
          <p:nvPr>
            <p:ph type="title"/>
          </p:nvPr>
        </p:nvSpPr>
        <p:spPr>
          <a:xfrm>
            <a:off x="539125" y="281225"/>
            <a:ext cx="8361225" cy="572700"/>
          </a:xfrm>
        </p:spPr>
        <p:txBody>
          <a:bodyPr/>
          <a:lstStyle/>
          <a:p>
            <a:pPr algn="l"/>
            <a:r>
              <a:rPr lang="en-GB" sz="1600" b="0">
                <a:latin typeface="Times New Roman"/>
              </a:rPr>
              <a:t>Example :  If an unknown sample and known training data are taken and the distances between all training set samples and unknown samples will be calculated. The smallest distance value corresponds to their training set sample which are close to unknown sample. Thus the unknown sample can be classified on the basis of their nearest neighbour. It is highly required for the extraction of edges which is to be completely connected as there are several features values and the objects co-existing in different shapes and sizes in satellite images (LANSAT 8). The measurement of smoothness technique of an image by using Gradian operators and criterion of Euclidean is evaluated .</a:t>
            </a:r>
            <a:br>
              <a:rPr lang="en-GB" sz="1600" b="0">
                <a:latin typeface="Times New Roman"/>
              </a:rPr>
            </a:br>
            <a:endParaRPr lang="en-GB" sz="1600" b="0">
              <a:latin typeface="Times New Roman"/>
            </a:endParaRPr>
          </a:p>
        </p:txBody>
      </p:sp>
      <p:pic>
        <p:nvPicPr>
          <p:cNvPr id="7" name="Picture 7" descr="Map&#10;&#10;Description automatically generated">
            <a:extLst>
              <a:ext uri="{FF2B5EF4-FFF2-40B4-BE49-F238E27FC236}">
                <a16:creationId xmlns:a16="http://schemas.microsoft.com/office/drawing/2014/main" id="{61E90C0D-2251-42CF-8B77-17B2AC2DE01D}"/>
              </a:ext>
            </a:extLst>
          </p:cNvPr>
          <p:cNvPicPr>
            <a:picLocks noChangeAspect="1"/>
          </p:cNvPicPr>
          <p:nvPr/>
        </p:nvPicPr>
        <p:blipFill>
          <a:blip r:embed="rId2"/>
          <a:stretch>
            <a:fillRect/>
          </a:stretch>
        </p:blipFill>
        <p:spPr>
          <a:xfrm>
            <a:off x="2438400" y="2366824"/>
            <a:ext cx="4362450" cy="2591077"/>
          </a:xfrm>
          <a:prstGeom prst="rect">
            <a:avLst/>
          </a:prstGeom>
        </p:spPr>
      </p:pic>
    </p:spTree>
    <p:extLst>
      <p:ext uri="{BB962C8B-B14F-4D97-AF65-F5344CB8AC3E}">
        <p14:creationId xmlns:p14="http://schemas.microsoft.com/office/powerpoint/2010/main" val="34155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98270" y="1783239"/>
            <a:ext cx="4380466" cy="3199800"/>
          </a:xfrm>
          <a:prstGeom prst="rect">
            <a:avLst/>
          </a:prstGeom>
        </p:spPr>
        <p:txBody>
          <a:bodyPr spcFirstLastPara="1" wrap="square" lIns="91425" tIns="91425" rIns="91425" bIns="91425" anchor="ctr" anchorCtr="0">
            <a:noAutofit/>
          </a:bodyPr>
          <a:lstStyle/>
          <a:p>
            <a:pPr algn="l"/>
            <a:r>
              <a:rPr lang="en" sz="7200"/>
              <a:t>SUPPORT VECTOR MACHINE </a:t>
            </a:r>
          </a:p>
        </p:txBody>
      </p:sp>
      <p:sp>
        <p:nvSpPr>
          <p:cNvPr id="176" name="Google Shape;176;p30"/>
          <p:cNvSpPr txBox="1">
            <a:spLocks noGrp="1"/>
          </p:cNvSpPr>
          <p:nvPr>
            <p:ph type="title" idx="2"/>
          </p:nvPr>
        </p:nvSpPr>
        <p:spPr>
          <a:xfrm>
            <a:off x="6387282" y="-28986"/>
            <a:ext cx="275352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177" name="Google Shape;177;p30"/>
          <p:cNvCxnSpPr/>
          <p:nvPr/>
        </p:nvCxnSpPr>
        <p:spPr>
          <a:xfrm flipH="1" flipV="1">
            <a:off x="5061377" y="444649"/>
            <a:ext cx="38576" cy="4411823"/>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989093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r>
              <a:rPr lang="en">
                <a:latin typeface="Times New Roman"/>
              </a:rPr>
              <a:t>SUPPORT VECTOR MACHINE</a:t>
            </a:r>
          </a:p>
        </p:txBody>
      </p:sp>
      <p:sp>
        <p:nvSpPr>
          <p:cNvPr id="3" name="TextBox 2">
            <a:extLst>
              <a:ext uri="{FF2B5EF4-FFF2-40B4-BE49-F238E27FC236}">
                <a16:creationId xmlns:a16="http://schemas.microsoft.com/office/drawing/2014/main" id="{16369D04-388C-4461-A2E3-BAA8D1635D73}"/>
              </a:ext>
            </a:extLst>
          </p:cNvPr>
          <p:cNvSpPr txBox="1"/>
          <p:nvPr/>
        </p:nvSpPr>
        <p:spPr>
          <a:xfrm>
            <a:off x="873831" y="1448858"/>
            <a:ext cx="7611532"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2"/>
                </a:solidFill>
                <a:latin typeface="Times New Roman"/>
              </a:rPr>
              <a:t>Support Vector Machine(SVM) is a supervised machine learning algorithm used for both classification and regression. Though we say regression problems as well its best suited for classification. </a:t>
            </a:r>
          </a:p>
          <a:p>
            <a:endParaRPr lang="en-US" sz="1600">
              <a:solidFill>
                <a:schemeClr val="tx2"/>
              </a:solidFill>
              <a:latin typeface="Times New Roman"/>
            </a:endParaRPr>
          </a:p>
          <a:p>
            <a:r>
              <a:rPr lang="en-US" sz="1600">
                <a:solidFill>
                  <a:schemeClr val="tx2"/>
                </a:solidFill>
                <a:latin typeface="Times New Roman"/>
              </a:rPr>
              <a:t>The objective of SVM algorithm is to find a hyperplane in an N-dimensional space that distinctly classifies the data points. The dimension of the hyperplane depends upon the number of features. If the number of input features is two, then the hyperplane is just a line. </a:t>
            </a:r>
          </a:p>
          <a:p>
            <a:endParaRPr lang="en-US" sz="1600">
              <a:solidFill>
                <a:schemeClr val="tx2"/>
              </a:solidFill>
              <a:latin typeface="Times New Roman"/>
            </a:endParaRPr>
          </a:p>
          <a:p>
            <a:r>
              <a:rPr lang="en-US" sz="1600">
                <a:solidFill>
                  <a:schemeClr val="tx2"/>
                </a:solidFill>
                <a:latin typeface="Times New Roman"/>
              </a:rPr>
              <a:t>If the number of input features is three, then the hyperplane becomes a 2-D plane. It becomes difficult to imagine when the number of features exceeds three</a:t>
            </a:r>
            <a:r>
              <a:rPr lang="en-US">
                <a:solidFill>
                  <a:schemeClr val="tx2"/>
                </a:solidFill>
                <a:latin typeface="Times New Roman"/>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r>
              <a:rPr lang="en"/>
              <a:t>SUPPORT VECTOR MACHINE</a:t>
            </a:r>
          </a:p>
        </p:txBody>
      </p:sp>
      <p:sp>
        <p:nvSpPr>
          <p:cNvPr id="3" name="TextBox 2">
            <a:extLst>
              <a:ext uri="{FF2B5EF4-FFF2-40B4-BE49-F238E27FC236}">
                <a16:creationId xmlns:a16="http://schemas.microsoft.com/office/drawing/2014/main" id="{16369D04-388C-4461-A2E3-BAA8D1635D73}"/>
              </a:ext>
            </a:extLst>
          </p:cNvPr>
          <p:cNvSpPr txBox="1"/>
          <p:nvPr/>
        </p:nvSpPr>
        <p:spPr>
          <a:xfrm>
            <a:off x="873831" y="1448858"/>
            <a:ext cx="761153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rPr>
              <a:t>A support vector machine constructs a hyper-plane or set of hyper-planes in a high or infinite dimensional space, which can be used for classification, regression or other tasks. Intuitively, a good separation is achieved by the hyper-plane that has the largest distance to the nearest training data points of any class (so-called functional margin), since in general the larger the margin the lower the generalization error of the classifier. The figure below shows the decision function for a linearly separable problem, with three samples on the margin boundaries, called “support vectors”</a:t>
            </a:r>
          </a:p>
          <a:p>
            <a:endParaRPr lang="en-US">
              <a:solidFill>
                <a:schemeClr val="tx2"/>
              </a:solidFill>
            </a:endParaRPr>
          </a:p>
        </p:txBody>
      </p:sp>
      <p:pic>
        <p:nvPicPr>
          <p:cNvPr id="2" name="Picture 3">
            <a:extLst>
              <a:ext uri="{FF2B5EF4-FFF2-40B4-BE49-F238E27FC236}">
                <a16:creationId xmlns:a16="http://schemas.microsoft.com/office/drawing/2014/main" id="{3AD9460E-B5F8-4F10-B2FA-783AFCA31C63}"/>
              </a:ext>
            </a:extLst>
          </p:cNvPr>
          <p:cNvPicPr>
            <a:picLocks noChangeAspect="1"/>
          </p:cNvPicPr>
          <p:nvPr/>
        </p:nvPicPr>
        <p:blipFill rotWithShape="1">
          <a:blip r:embed="rId4"/>
          <a:srcRect t="9804" r="257" b="490"/>
          <a:stretch/>
        </p:blipFill>
        <p:spPr>
          <a:xfrm>
            <a:off x="3207456" y="3181422"/>
            <a:ext cx="2736150" cy="1285975"/>
          </a:xfrm>
          <a:prstGeom prst="rect">
            <a:avLst/>
          </a:prstGeom>
        </p:spPr>
      </p:pic>
    </p:spTree>
    <p:extLst>
      <p:ext uri="{BB962C8B-B14F-4D97-AF65-F5344CB8AC3E}">
        <p14:creationId xmlns:p14="http://schemas.microsoft.com/office/powerpoint/2010/main" val="2746917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pic>
        <p:nvPicPr>
          <p:cNvPr id="2" name="Picture 3">
            <a:extLst>
              <a:ext uri="{FF2B5EF4-FFF2-40B4-BE49-F238E27FC236}">
                <a16:creationId xmlns:a16="http://schemas.microsoft.com/office/drawing/2014/main" id="{A3E1F4F4-A3DF-491C-8058-3A8407A69D8F}"/>
              </a:ext>
            </a:extLst>
          </p:cNvPr>
          <p:cNvPicPr>
            <a:picLocks noChangeAspect="1"/>
          </p:cNvPicPr>
          <p:nvPr/>
        </p:nvPicPr>
        <p:blipFill>
          <a:blip r:embed="rId4"/>
          <a:stretch>
            <a:fillRect/>
          </a:stretch>
        </p:blipFill>
        <p:spPr>
          <a:xfrm>
            <a:off x="4936067" y="388620"/>
            <a:ext cx="3582811" cy="4359203"/>
          </a:xfrm>
          <a:prstGeom prst="rect">
            <a:avLst/>
          </a:prstGeom>
        </p:spPr>
      </p:pic>
      <p:sp>
        <p:nvSpPr>
          <p:cNvPr id="4" name="Title 5">
            <a:extLst>
              <a:ext uri="{FF2B5EF4-FFF2-40B4-BE49-F238E27FC236}">
                <a16:creationId xmlns:a16="http://schemas.microsoft.com/office/drawing/2014/main" id="{739BF493-EAB9-4D67-AD5A-5008C0429FA1}"/>
              </a:ext>
            </a:extLst>
          </p:cNvPr>
          <p:cNvSpPr>
            <a:spLocks noGrp="1"/>
          </p:cNvSpPr>
          <p:nvPr>
            <p:ph type="title"/>
          </p:nvPr>
        </p:nvSpPr>
        <p:spPr>
          <a:xfrm>
            <a:off x="-1258672" y="450060"/>
            <a:ext cx="7704000" cy="572700"/>
          </a:xfrm>
        </p:spPr>
        <p:txBody>
          <a:bodyPr/>
          <a:lstStyle/>
          <a:p>
            <a:r>
              <a:rPr lang="en-US"/>
              <a:t>SVM SEGREGATION </a:t>
            </a:r>
          </a:p>
        </p:txBody>
      </p:sp>
      <p:sp>
        <p:nvSpPr>
          <p:cNvPr id="3" name="TextBox 2">
            <a:extLst>
              <a:ext uri="{FF2B5EF4-FFF2-40B4-BE49-F238E27FC236}">
                <a16:creationId xmlns:a16="http://schemas.microsoft.com/office/drawing/2014/main" id="{F36B0767-9AAD-47C1-BFD4-ABEABC66FFD0}"/>
              </a:ext>
            </a:extLst>
          </p:cNvPr>
          <p:cNvSpPr txBox="1"/>
          <p:nvPr/>
        </p:nvSpPr>
        <p:spPr>
          <a:xfrm>
            <a:off x="746312" y="1284194"/>
            <a:ext cx="3667685"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latin typeface="Times New Roman"/>
              </a:rPr>
              <a:t>The Support Vector Machine (SVM) classification process is based on finding an optimal separation hyperplane performing the minimum distance. </a:t>
            </a:r>
          </a:p>
          <a:p>
            <a:endParaRPr lang="en-US">
              <a:solidFill>
                <a:schemeClr val="tx2"/>
              </a:solidFill>
              <a:latin typeface="Times New Roman"/>
            </a:endParaRPr>
          </a:p>
          <a:p>
            <a:r>
              <a:rPr lang="en-US">
                <a:solidFill>
                  <a:schemeClr val="tx2"/>
                </a:solidFill>
                <a:latin typeface="Times New Roman"/>
              </a:rPr>
              <a:t>The optimal hyperplane is defined by a subset of feature vectors from the learning database named Support vectors denoted V. The classification problem is equivalent to a quadratic optimization with constraints  The optimization problem is parameterized by a penalty parameter C that describes the separation complexity and the classification error.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F1E1F0-A5F8-4C63-A0E4-9F2A42DE64A6}"/>
              </a:ext>
            </a:extLst>
          </p:cNvPr>
          <p:cNvSpPr>
            <a:spLocks noGrp="1"/>
          </p:cNvSpPr>
          <p:nvPr>
            <p:ph type="title"/>
          </p:nvPr>
        </p:nvSpPr>
        <p:spPr>
          <a:xfrm>
            <a:off x="-2059789" y="396936"/>
            <a:ext cx="7704000" cy="572700"/>
          </a:xfrm>
        </p:spPr>
        <p:txBody>
          <a:bodyPr/>
          <a:lstStyle/>
          <a:p>
            <a:r>
              <a:rPr lang="en-US"/>
              <a:t>SVM KERNELS</a:t>
            </a:r>
          </a:p>
        </p:txBody>
      </p:sp>
      <p:pic>
        <p:nvPicPr>
          <p:cNvPr id="7" name="Picture 7">
            <a:extLst>
              <a:ext uri="{FF2B5EF4-FFF2-40B4-BE49-F238E27FC236}">
                <a16:creationId xmlns:a16="http://schemas.microsoft.com/office/drawing/2014/main" id="{29793CA0-B880-424E-88A6-27C1331EAE10}"/>
              </a:ext>
            </a:extLst>
          </p:cNvPr>
          <p:cNvPicPr>
            <a:picLocks noChangeAspect="1"/>
          </p:cNvPicPr>
          <p:nvPr/>
        </p:nvPicPr>
        <p:blipFill>
          <a:blip r:embed="rId2"/>
          <a:stretch>
            <a:fillRect/>
          </a:stretch>
        </p:blipFill>
        <p:spPr>
          <a:xfrm>
            <a:off x="5168900" y="1084474"/>
            <a:ext cx="3681588" cy="3630717"/>
          </a:xfrm>
          <a:prstGeom prst="rect">
            <a:avLst/>
          </a:prstGeom>
        </p:spPr>
      </p:pic>
      <p:sp>
        <p:nvSpPr>
          <p:cNvPr id="2" name="TextBox 1">
            <a:extLst>
              <a:ext uri="{FF2B5EF4-FFF2-40B4-BE49-F238E27FC236}">
                <a16:creationId xmlns:a16="http://schemas.microsoft.com/office/drawing/2014/main" id="{7F41AE99-DCD9-4B8F-86A9-605843D31ABA}"/>
              </a:ext>
            </a:extLst>
          </p:cNvPr>
          <p:cNvSpPr txBox="1"/>
          <p:nvPr/>
        </p:nvSpPr>
        <p:spPr>
          <a:xfrm>
            <a:off x="490339" y="2756627"/>
            <a:ext cx="274319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2"/>
                </a:solidFill>
                <a:latin typeface="Times New Roman"/>
              </a:rPr>
              <a:t>DIFFERENT KERNELS:</a:t>
            </a:r>
          </a:p>
          <a:p>
            <a:endParaRPr lang="en-US" b="1">
              <a:solidFill>
                <a:schemeClr val="tx2"/>
              </a:solidFill>
              <a:latin typeface="Times New Roman"/>
            </a:endParaRPr>
          </a:p>
          <a:p>
            <a:r>
              <a:rPr lang="en-US">
                <a:solidFill>
                  <a:schemeClr val="tx2"/>
                </a:solidFill>
                <a:latin typeface="Times New Roman"/>
              </a:rPr>
              <a:t>1. Linear Kernel</a:t>
            </a:r>
          </a:p>
          <a:p>
            <a:r>
              <a:rPr lang="en-US">
                <a:solidFill>
                  <a:schemeClr val="tx2"/>
                </a:solidFill>
                <a:latin typeface="Times New Roman"/>
              </a:rPr>
              <a:t>2. Polynomial Kernel</a:t>
            </a:r>
          </a:p>
          <a:p>
            <a:r>
              <a:rPr lang="en-US">
                <a:solidFill>
                  <a:schemeClr val="tx2"/>
                </a:solidFill>
                <a:latin typeface="Times New Roman"/>
              </a:rPr>
              <a:t>3. Sigmoid Kernel</a:t>
            </a:r>
          </a:p>
          <a:p>
            <a:r>
              <a:rPr lang="en-US">
                <a:solidFill>
                  <a:schemeClr val="tx2"/>
                </a:solidFill>
                <a:latin typeface="Times New Roman"/>
              </a:rPr>
              <a:t>4. Gaussian Kernel</a:t>
            </a:r>
          </a:p>
          <a:p>
            <a:r>
              <a:rPr lang="en-US">
                <a:solidFill>
                  <a:schemeClr val="tx2"/>
                </a:solidFill>
                <a:latin typeface="Times New Roman"/>
              </a:rPr>
              <a:t>5. Bessel function kernel</a:t>
            </a:r>
          </a:p>
          <a:p>
            <a:r>
              <a:rPr lang="en-US">
                <a:solidFill>
                  <a:schemeClr val="tx2"/>
                </a:solidFill>
                <a:latin typeface="Times New Roman"/>
              </a:rPr>
              <a:t>6. ANOVA kernel</a:t>
            </a:r>
          </a:p>
          <a:p>
            <a:r>
              <a:rPr lang="en-US">
                <a:solidFill>
                  <a:schemeClr val="tx2"/>
                </a:solidFill>
                <a:latin typeface="Times New Roman"/>
              </a:rPr>
              <a:t>7. Radial Basis Function kernel</a:t>
            </a:r>
          </a:p>
          <a:p>
            <a:endParaRPr lang="en-US">
              <a:solidFill>
                <a:schemeClr val="tx2"/>
              </a:solidFill>
              <a:latin typeface="Times New Roman"/>
            </a:endParaRPr>
          </a:p>
        </p:txBody>
      </p:sp>
      <p:sp>
        <p:nvSpPr>
          <p:cNvPr id="3" name="TextBox 2">
            <a:extLst>
              <a:ext uri="{FF2B5EF4-FFF2-40B4-BE49-F238E27FC236}">
                <a16:creationId xmlns:a16="http://schemas.microsoft.com/office/drawing/2014/main" id="{1B66D2E1-B9E3-4FE9-956C-FB9A1B3B7895}"/>
              </a:ext>
            </a:extLst>
          </p:cNvPr>
          <p:cNvSpPr txBox="1"/>
          <p:nvPr/>
        </p:nvSpPr>
        <p:spPr>
          <a:xfrm>
            <a:off x="494179" y="1082488"/>
            <a:ext cx="399545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latin typeface="Times New Roman"/>
              </a:rPr>
              <a:t>When the separability is nonlinear , a nonlinear transform from the feature space to a new space with greater dimension allows a linear separability. There is no need to find the transform function, only a kernel function K is needed. The kernel choice is determinative for the separability and depends on the classification application.</a:t>
            </a:r>
          </a:p>
        </p:txBody>
      </p:sp>
    </p:spTree>
    <p:extLst>
      <p:ext uri="{BB962C8B-B14F-4D97-AF65-F5344CB8AC3E}">
        <p14:creationId xmlns:p14="http://schemas.microsoft.com/office/powerpoint/2010/main" val="2811287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F4387C7-F95F-4EA4-8706-53ED8B89E790}"/>
              </a:ext>
            </a:extLst>
          </p:cNvPr>
          <p:cNvSpPr>
            <a:spLocks noGrp="1"/>
          </p:cNvSpPr>
          <p:nvPr>
            <p:ph type="title"/>
          </p:nvPr>
        </p:nvSpPr>
        <p:spPr/>
        <p:txBody>
          <a:bodyPr/>
          <a:lstStyle/>
          <a:p>
            <a:r>
              <a:rPr lang="en-GB"/>
              <a:t>STEPS INVOLVED IN SVM BASED CLASSIFICATION</a:t>
            </a:r>
          </a:p>
        </p:txBody>
      </p:sp>
      <p:sp>
        <p:nvSpPr>
          <p:cNvPr id="7" name="TextBox 6">
            <a:extLst>
              <a:ext uri="{FF2B5EF4-FFF2-40B4-BE49-F238E27FC236}">
                <a16:creationId xmlns:a16="http://schemas.microsoft.com/office/drawing/2014/main" id="{A9CC8C7F-2B08-4D64-918F-B6648DBE22F4}"/>
              </a:ext>
            </a:extLst>
          </p:cNvPr>
          <p:cNvSpPr txBox="1"/>
          <p:nvPr/>
        </p:nvSpPr>
        <p:spPr>
          <a:xfrm>
            <a:off x="754716" y="1326216"/>
            <a:ext cx="7735420"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tx2"/>
                </a:solidFill>
              </a:rPr>
              <a:t> </a:t>
            </a:r>
            <a:r>
              <a:rPr lang="en-GB" sz="1600">
                <a:solidFill>
                  <a:schemeClr val="tx2"/>
                </a:solidFill>
                <a:latin typeface="Times New Roman"/>
              </a:rPr>
              <a:t>It is a non-probabilistic model in which the dataset is trained using a trainer. The number of regions are mapped together and mainly used in image segmentation and classification purpose to identify the features. It helps in finding accurate and better results in classification purpose. It includes following stages: </a:t>
            </a:r>
          </a:p>
          <a:p>
            <a:endParaRPr lang="en-GB" sz="1600">
              <a:solidFill>
                <a:schemeClr val="tx2"/>
              </a:solidFill>
              <a:latin typeface="Times New Roman"/>
            </a:endParaRPr>
          </a:p>
          <a:p>
            <a:r>
              <a:rPr lang="en-GB" sz="1600">
                <a:solidFill>
                  <a:schemeClr val="tx2"/>
                </a:solidFill>
                <a:latin typeface="Times New Roman"/>
              </a:rPr>
              <a:t>► First of images are </a:t>
            </a:r>
            <a:r>
              <a:rPr lang="en-GB" sz="1600" err="1">
                <a:solidFill>
                  <a:schemeClr val="tx2"/>
                </a:solidFill>
                <a:latin typeface="Times New Roman"/>
              </a:rPr>
              <a:t>preprocessed</a:t>
            </a:r>
            <a:r>
              <a:rPr lang="en-GB" sz="1600">
                <a:solidFill>
                  <a:schemeClr val="tx2"/>
                </a:solidFill>
                <a:latin typeface="Times New Roman"/>
              </a:rPr>
              <a:t> </a:t>
            </a:r>
            <a:endParaRPr lang="en-US" sz="1600">
              <a:solidFill>
                <a:schemeClr val="tx2"/>
              </a:solidFill>
              <a:latin typeface="Times New Roman"/>
            </a:endParaRPr>
          </a:p>
          <a:p>
            <a:r>
              <a:rPr lang="en-GB" sz="1600">
                <a:solidFill>
                  <a:schemeClr val="tx2"/>
                </a:solidFill>
                <a:latin typeface="Times New Roman"/>
              </a:rPr>
              <a:t>►Dividing the database into test set and training set</a:t>
            </a:r>
            <a:endParaRPr lang="en-US" sz="1600">
              <a:solidFill>
                <a:schemeClr val="tx2"/>
              </a:solidFill>
              <a:latin typeface="Times New Roman"/>
            </a:endParaRPr>
          </a:p>
          <a:p>
            <a:r>
              <a:rPr lang="en-GB" sz="1600">
                <a:solidFill>
                  <a:schemeClr val="tx2"/>
                </a:solidFill>
                <a:latin typeface="Times New Roman"/>
              </a:rPr>
              <a:t>► choose data for input  </a:t>
            </a:r>
            <a:endParaRPr lang="en-US" sz="1600">
              <a:solidFill>
                <a:schemeClr val="tx2"/>
              </a:solidFill>
              <a:latin typeface="Times New Roman"/>
            </a:endParaRPr>
          </a:p>
          <a:p>
            <a:r>
              <a:rPr lang="en-GB" sz="1600">
                <a:solidFill>
                  <a:schemeClr val="tx2"/>
                </a:solidFill>
                <a:latin typeface="Times New Roman"/>
              </a:rPr>
              <a:t>►then training method is selected that includes: </a:t>
            </a:r>
            <a:endParaRPr lang="en-US" sz="1600">
              <a:solidFill>
                <a:schemeClr val="tx2"/>
              </a:solidFill>
              <a:latin typeface="Times New Roman"/>
            </a:endParaRPr>
          </a:p>
          <a:p>
            <a:r>
              <a:rPr lang="en-GB" sz="1600">
                <a:solidFill>
                  <a:schemeClr val="tx2"/>
                </a:solidFill>
                <a:latin typeface="Times New Roman"/>
              </a:rPr>
              <a:t> • Multi class training </a:t>
            </a:r>
            <a:endParaRPr lang="en-US" sz="1600">
              <a:solidFill>
                <a:schemeClr val="tx2"/>
              </a:solidFill>
              <a:latin typeface="Times New Roman"/>
            </a:endParaRPr>
          </a:p>
          <a:p>
            <a:r>
              <a:rPr lang="en-GB" sz="1600">
                <a:solidFill>
                  <a:schemeClr val="tx2"/>
                </a:solidFill>
                <a:latin typeface="Times New Roman"/>
              </a:rPr>
              <a:t> • Choose Kernel</a:t>
            </a:r>
          </a:p>
          <a:p>
            <a:r>
              <a:rPr lang="en-GB" sz="1600">
                <a:solidFill>
                  <a:schemeClr val="tx2"/>
                </a:solidFill>
                <a:latin typeface="Times New Roman"/>
              </a:rPr>
              <a:t>►Train the dataset</a:t>
            </a:r>
          </a:p>
          <a:p>
            <a:r>
              <a:rPr lang="en-GB" sz="1600">
                <a:solidFill>
                  <a:schemeClr val="tx2"/>
                </a:solidFill>
                <a:latin typeface="Times New Roman"/>
              </a:rPr>
              <a:t>►Test and evaluate the performance</a:t>
            </a:r>
          </a:p>
        </p:txBody>
      </p:sp>
    </p:spTree>
    <p:extLst>
      <p:ext uri="{BB962C8B-B14F-4D97-AF65-F5344CB8AC3E}">
        <p14:creationId xmlns:p14="http://schemas.microsoft.com/office/powerpoint/2010/main" val="476823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9EE3F8C-3E35-4CEA-A062-1F0E11DEF8EB}"/>
              </a:ext>
            </a:extLst>
          </p:cNvPr>
          <p:cNvSpPr>
            <a:spLocks noGrp="1"/>
          </p:cNvSpPr>
          <p:nvPr>
            <p:ph type="subTitle" idx="1"/>
          </p:nvPr>
        </p:nvSpPr>
        <p:spPr>
          <a:xfrm>
            <a:off x="1079305" y="1369412"/>
            <a:ext cx="6688876" cy="1618622"/>
          </a:xfrm>
        </p:spPr>
        <p:txBody>
          <a:bodyPr/>
          <a:lstStyle/>
          <a:p>
            <a:r>
              <a:rPr lang="en-US" sz="3200" b="1">
                <a:latin typeface="Times New Roman"/>
              </a:rPr>
              <a:t>Advantages of SVM:</a:t>
            </a:r>
            <a:endParaRPr lang="en-US" sz="3200">
              <a:latin typeface="Times New Roman"/>
            </a:endParaRPr>
          </a:p>
          <a:p>
            <a:endParaRPr lang="en-US" sz="3200" b="1">
              <a:latin typeface="Times New Roman"/>
            </a:endParaRPr>
          </a:p>
          <a:p>
            <a:pPr marL="285750" indent="-285750">
              <a:buFont typeface="Arial"/>
              <a:buChar char="•"/>
            </a:pPr>
            <a:r>
              <a:rPr lang="en-US" sz="1800">
                <a:latin typeface="Times New Roman"/>
              </a:rPr>
              <a:t>Effective in high dimensional cases</a:t>
            </a:r>
          </a:p>
          <a:p>
            <a:pPr marL="285750" indent="-285750">
              <a:buFont typeface="Arial"/>
              <a:buChar char="•"/>
            </a:pPr>
            <a:r>
              <a:rPr lang="en-US" sz="1800">
                <a:latin typeface="Times New Roman"/>
              </a:rPr>
              <a:t>Its memory efficient as it uses a subset of training points in the decision function called support vectors</a:t>
            </a:r>
          </a:p>
          <a:p>
            <a:pPr marL="285750" indent="-285750">
              <a:buFont typeface="Arial"/>
              <a:buChar char="•"/>
            </a:pPr>
            <a:r>
              <a:rPr lang="en-US" sz="1800">
                <a:latin typeface="Times New Roman"/>
              </a:rPr>
              <a:t>Different kernel functions can be specified for the decision functions and its possible to specify custom kernels</a:t>
            </a:r>
          </a:p>
          <a:p>
            <a:pPr>
              <a:buFont typeface="Arial"/>
              <a:buChar char="•"/>
            </a:pPr>
            <a:endParaRPr lang="en-US" sz="1800" b="1">
              <a:latin typeface="Times New Roman"/>
            </a:endParaRPr>
          </a:p>
          <a:p>
            <a:endParaRPr lang="en-US">
              <a:latin typeface="Times New Roman"/>
            </a:endParaRPr>
          </a:p>
        </p:txBody>
      </p:sp>
    </p:spTree>
    <p:extLst>
      <p:ext uri="{BB962C8B-B14F-4D97-AF65-F5344CB8AC3E}">
        <p14:creationId xmlns:p14="http://schemas.microsoft.com/office/powerpoint/2010/main" val="428776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43616" y="1285243"/>
            <a:ext cx="4380466" cy="3199800"/>
          </a:xfrm>
          <a:prstGeom prst="rect">
            <a:avLst/>
          </a:prstGeom>
        </p:spPr>
        <p:txBody>
          <a:bodyPr spcFirstLastPara="1" wrap="square" lIns="91425" tIns="91425" rIns="91425" bIns="91425" anchor="ctr" anchorCtr="0">
            <a:noAutofit/>
          </a:bodyPr>
          <a:lstStyle/>
          <a:p>
            <a:pPr algn="l"/>
            <a:r>
              <a:rPr lang="en" sz="7200"/>
              <a:t>DEEP NEURAL NETWORKS</a:t>
            </a:r>
            <a:endParaRPr lang="en-US"/>
          </a:p>
        </p:txBody>
      </p:sp>
      <p:sp>
        <p:nvSpPr>
          <p:cNvPr id="176" name="Google Shape;176;p30"/>
          <p:cNvSpPr txBox="1">
            <a:spLocks noGrp="1"/>
          </p:cNvSpPr>
          <p:nvPr>
            <p:ph type="title" idx="2"/>
          </p:nvPr>
        </p:nvSpPr>
        <p:spPr>
          <a:xfrm>
            <a:off x="6598949" y="2997847"/>
            <a:ext cx="2753522"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cxnSp>
        <p:nvCxnSpPr>
          <p:cNvPr id="177" name="Google Shape;177;p30"/>
          <p:cNvCxnSpPr/>
          <p:nvPr/>
        </p:nvCxnSpPr>
        <p:spPr>
          <a:xfrm flipH="1" flipV="1">
            <a:off x="5061377" y="444649"/>
            <a:ext cx="38576" cy="4411823"/>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589429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9EE3F8C-3E35-4CEA-A062-1F0E11DEF8EB}"/>
              </a:ext>
            </a:extLst>
          </p:cNvPr>
          <p:cNvSpPr>
            <a:spLocks noGrp="1"/>
          </p:cNvSpPr>
          <p:nvPr>
            <p:ph type="subTitle" idx="1"/>
          </p:nvPr>
        </p:nvSpPr>
        <p:spPr>
          <a:xfrm>
            <a:off x="48724" y="1454273"/>
            <a:ext cx="9051644" cy="2079234"/>
          </a:xfrm>
        </p:spPr>
        <p:txBody>
          <a:bodyPr/>
          <a:lstStyle/>
          <a:p>
            <a:pPr lvl="1"/>
            <a:r>
              <a:rPr lang="en-US" sz="2900" b="1">
                <a:latin typeface="Times New Roman"/>
              </a:rPr>
              <a:t>What is DNN?</a:t>
            </a:r>
            <a:endParaRPr lang="en-US" sz="2900"/>
          </a:p>
          <a:p>
            <a:endParaRPr lang="en-US" sz="3200" b="1">
              <a:latin typeface="Times New Roman"/>
            </a:endParaRPr>
          </a:p>
          <a:p>
            <a:pPr marL="152400" indent="0" algn="ctr"/>
            <a:r>
              <a:rPr lang="en-US" sz="1800"/>
              <a:t>A neural network is </a:t>
            </a:r>
            <a:r>
              <a:rPr lang="en-US" sz="1800" b="1"/>
              <a:t>a series of algorithms that endeavors to recognize underlying relationships in a set of data through a process that mimics the way the human brain operates</a:t>
            </a:r>
            <a:r>
              <a:rPr lang="en-US" sz="1800"/>
              <a:t>. ... Neural networks can adapt to changing input; so the network generates the best possible result without needing to redesign the output criteria.</a:t>
            </a:r>
            <a:endParaRPr lang="en-US"/>
          </a:p>
          <a:p>
            <a:pPr marL="285750" indent="-285750" algn="ctr">
              <a:buFont typeface="Arial"/>
              <a:buChar char="•"/>
            </a:pPr>
            <a:endParaRPr lang="en-US"/>
          </a:p>
          <a:p>
            <a:endParaRPr lang="en-US">
              <a:latin typeface="Times New Roman"/>
            </a:endParaRPr>
          </a:p>
        </p:txBody>
      </p:sp>
    </p:spTree>
    <p:extLst>
      <p:ext uri="{BB962C8B-B14F-4D97-AF65-F5344CB8AC3E}">
        <p14:creationId xmlns:p14="http://schemas.microsoft.com/office/powerpoint/2010/main" val="3899296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816892" y="673882"/>
            <a:ext cx="2339100" cy="421500"/>
          </a:xfrm>
          <a:prstGeom prst="rect">
            <a:avLst/>
          </a:prstGeom>
        </p:spPr>
        <p:txBody>
          <a:bodyPr spcFirstLastPara="1" wrap="square" lIns="91425" tIns="91425" rIns="91425" bIns="91425" anchor="ctr" anchorCtr="0">
            <a:noAutofit/>
          </a:bodyPr>
          <a:lstStyle/>
          <a:p>
            <a:pPr marL="0" lvl="0" indent="0" algn="l">
              <a:lnSpc>
                <a:spcPct val="100000"/>
              </a:lnSpc>
              <a:spcBef>
                <a:spcPts val="0"/>
              </a:spcBef>
              <a:spcAft>
                <a:spcPts val="0"/>
              </a:spcAft>
              <a:buNone/>
            </a:pPr>
            <a:r>
              <a:rPr lang="en" dirty="0"/>
              <a:t>INTRODUCTION</a:t>
            </a:r>
            <a:endParaRPr lang="en-US"/>
          </a:p>
        </p:txBody>
      </p:sp>
      <p:sp>
        <p:nvSpPr>
          <p:cNvPr id="117" name="Google Shape;117;p26"/>
          <p:cNvSpPr txBox="1">
            <a:spLocks noGrp="1"/>
          </p:cNvSpPr>
          <p:nvPr>
            <p:ph type="title" idx="2"/>
          </p:nvPr>
        </p:nvSpPr>
        <p:spPr>
          <a:xfrm>
            <a:off x="4831376" y="615652"/>
            <a:ext cx="2339100" cy="421500"/>
          </a:xfrm>
          <a:prstGeom prst="rect">
            <a:avLst/>
          </a:prstGeom>
        </p:spPr>
        <p:txBody>
          <a:bodyPr spcFirstLastPara="1" wrap="square" lIns="91425" tIns="91425" rIns="91425" bIns="91425" anchor="ctr" anchorCtr="0">
            <a:noAutofit/>
          </a:bodyPr>
          <a:lstStyle/>
          <a:p>
            <a:pPr marL="0" marR="71755" lvl="0" indent="0" algn="l">
              <a:lnSpc>
                <a:spcPct val="100000"/>
              </a:lnSpc>
              <a:spcBef>
                <a:spcPts val="0"/>
              </a:spcBef>
              <a:spcAft>
                <a:spcPts val="0"/>
              </a:spcAft>
              <a:buNone/>
            </a:pPr>
            <a:r>
              <a:rPr lang="en" dirty="0"/>
              <a:t>KNN</a:t>
            </a:r>
            <a:endParaRPr lang="en-US" dirty="0"/>
          </a:p>
        </p:txBody>
      </p:sp>
      <p:sp>
        <p:nvSpPr>
          <p:cNvPr id="118" name="Google Shape;118;p26"/>
          <p:cNvSpPr txBox="1">
            <a:spLocks noGrp="1"/>
          </p:cNvSpPr>
          <p:nvPr>
            <p:ph type="subTitle" idx="3"/>
          </p:nvPr>
        </p:nvSpPr>
        <p:spPr>
          <a:xfrm>
            <a:off x="4831376" y="942627"/>
            <a:ext cx="2339100" cy="644700"/>
          </a:xfrm>
          <a:prstGeom prst="rect">
            <a:avLst/>
          </a:prstGeom>
        </p:spPr>
        <p:txBody>
          <a:bodyPr spcFirstLastPara="1" wrap="square" lIns="91425" tIns="91425" rIns="91425" bIns="91425" anchor="t" anchorCtr="0">
            <a:noAutofit/>
          </a:bodyPr>
          <a:lstStyle/>
          <a:p>
            <a:pPr marL="0" indent="0">
              <a:spcAft>
                <a:spcPts val="1600"/>
              </a:spcAft>
            </a:pPr>
            <a:r>
              <a:rPr lang="en" dirty="0"/>
              <a:t>K-NEAREST NEIGBOR</a:t>
            </a:r>
            <a:endParaRPr lang="en-US" dirty="0"/>
          </a:p>
        </p:txBody>
      </p:sp>
      <p:sp>
        <p:nvSpPr>
          <p:cNvPr id="119" name="Google Shape;119;p26"/>
          <p:cNvSpPr txBox="1">
            <a:spLocks noGrp="1"/>
          </p:cNvSpPr>
          <p:nvPr>
            <p:ph type="title" idx="4"/>
          </p:nvPr>
        </p:nvSpPr>
        <p:spPr>
          <a:xfrm>
            <a:off x="2754202" y="2037839"/>
            <a:ext cx="2339100" cy="421500"/>
          </a:xfrm>
          <a:prstGeom prst="rect">
            <a:avLst/>
          </a:prstGeom>
        </p:spPr>
        <p:txBody>
          <a:bodyPr spcFirstLastPara="1" wrap="square" lIns="91425" tIns="91425" rIns="91425" bIns="91425" anchor="ctr" anchorCtr="0">
            <a:noAutofit/>
          </a:bodyPr>
          <a:lstStyle/>
          <a:p>
            <a:pPr marL="0" lvl="0" indent="0" algn="l">
              <a:lnSpc>
                <a:spcPct val="100000"/>
              </a:lnSpc>
              <a:spcBef>
                <a:spcPts val="0"/>
              </a:spcBef>
              <a:spcAft>
                <a:spcPts val="0"/>
              </a:spcAft>
              <a:buNone/>
            </a:pPr>
            <a:r>
              <a:rPr lang="en" dirty="0"/>
              <a:t>CNN</a:t>
            </a:r>
            <a:endParaRPr lang="en-US" dirty="0"/>
          </a:p>
        </p:txBody>
      </p:sp>
      <p:sp>
        <p:nvSpPr>
          <p:cNvPr id="120" name="Google Shape;120;p26"/>
          <p:cNvSpPr txBox="1">
            <a:spLocks noGrp="1"/>
          </p:cNvSpPr>
          <p:nvPr>
            <p:ph type="subTitle" idx="5"/>
          </p:nvPr>
        </p:nvSpPr>
        <p:spPr>
          <a:xfrm>
            <a:off x="2754201" y="2364789"/>
            <a:ext cx="2339100" cy="644700"/>
          </a:xfrm>
          <a:prstGeom prst="rect">
            <a:avLst/>
          </a:prstGeom>
        </p:spPr>
        <p:txBody>
          <a:bodyPr spcFirstLastPara="1" wrap="square" lIns="91425" tIns="91425" rIns="91425" bIns="91425" anchor="t" anchorCtr="0">
            <a:noAutofit/>
          </a:bodyPr>
          <a:lstStyle/>
          <a:p>
            <a:pPr marL="0" indent="0">
              <a:lnSpc>
                <a:spcPct val="100000"/>
              </a:lnSpc>
              <a:spcAft>
                <a:spcPts val="1600"/>
              </a:spcAft>
            </a:pPr>
            <a:r>
              <a:rPr lang="en" dirty="0"/>
              <a:t>CONVOLUTIONAL NEURAL NETWORK</a:t>
            </a:r>
            <a:endParaRPr lang="en-US" dirty="0"/>
          </a:p>
        </p:txBody>
      </p:sp>
      <p:sp>
        <p:nvSpPr>
          <p:cNvPr id="121" name="Google Shape;121;p26"/>
          <p:cNvSpPr txBox="1">
            <a:spLocks noGrp="1"/>
          </p:cNvSpPr>
          <p:nvPr>
            <p:ph type="title" idx="6"/>
          </p:nvPr>
        </p:nvSpPr>
        <p:spPr>
          <a:xfrm>
            <a:off x="6086464" y="2038471"/>
            <a:ext cx="2339100" cy="421500"/>
          </a:xfrm>
          <a:prstGeom prst="rect">
            <a:avLst/>
          </a:prstGeom>
        </p:spPr>
        <p:txBody>
          <a:bodyPr spcFirstLastPara="1" wrap="square" lIns="91425" tIns="91425" rIns="91425" bIns="91425" anchor="ctr" anchorCtr="0">
            <a:noAutofit/>
          </a:bodyPr>
          <a:lstStyle/>
          <a:p>
            <a:pPr marL="0" marR="71755" lvl="0" indent="0" algn="l">
              <a:lnSpc>
                <a:spcPct val="100000"/>
              </a:lnSpc>
              <a:spcBef>
                <a:spcPts val="0"/>
              </a:spcBef>
              <a:spcAft>
                <a:spcPts val="0"/>
              </a:spcAft>
              <a:buNone/>
            </a:pPr>
            <a:r>
              <a:rPr lang="en" dirty="0"/>
              <a:t>SVM</a:t>
            </a:r>
            <a:endParaRPr lang="en-US" dirty="0"/>
          </a:p>
        </p:txBody>
      </p:sp>
      <p:sp>
        <p:nvSpPr>
          <p:cNvPr id="122" name="Google Shape;122;p26"/>
          <p:cNvSpPr txBox="1">
            <a:spLocks noGrp="1"/>
          </p:cNvSpPr>
          <p:nvPr>
            <p:ph type="subTitle" idx="7"/>
          </p:nvPr>
        </p:nvSpPr>
        <p:spPr>
          <a:xfrm>
            <a:off x="6086464" y="2365446"/>
            <a:ext cx="2339100" cy="644700"/>
          </a:xfrm>
          <a:prstGeom prst="rect">
            <a:avLst/>
          </a:prstGeom>
        </p:spPr>
        <p:txBody>
          <a:bodyPr spcFirstLastPara="1" wrap="square" lIns="91425" tIns="91425" rIns="91425" bIns="91425" anchor="t" anchorCtr="0">
            <a:noAutofit/>
          </a:bodyPr>
          <a:lstStyle/>
          <a:p>
            <a:pPr marL="0" indent="0">
              <a:lnSpc>
                <a:spcPct val="100000"/>
              </a:lnSpc>
              <a:spcAft>
                <a:spcPts val="1600"/>
              </a:spcAft>
            </a:pPr>
            <a:r>
              <a:rPr lang="en" dirty="0"/>
              <a:t>SUPPORT VECTOR MACHINE</a:t>
            </a:r>
            <a:endParaRPr lang="en-US" dirty="0"/>
          </a:p>
        </p:txBody>
      </p:sp>
      <p:sp>
        <p:nvSpPr>
          <p:cNvPr id="123" name="Google Shape;123;p26"/>
          <p:cNvSpPr txBox="1">
            <a:spLocks noGrp="1"/>
          </p:cNvSpPr>
          <p:nvPr>
            <p:ph type="title" idx="8"/>
          </p:nvPr>
        </p:nvSpPr>
        <p:spPr>
          <a:xfrm>
            <a:off x="1919636" y="2333219"/>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898628" y="670121"/>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5289889" y="2344021"/>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34801" y="87960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2621427" y="2229804"/>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11077" y="780617"/>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66164" y="2229804"/>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634538" y="594119"/>
            <a:ext cx="0" cy="630600"/>
          </a:xfrm>
          <a:prstGeom prst="straightConnector1">
            <a:avLst/>
          </a:prstGeom>
          <a:noFill/>
          <a:ln w="19050" cap="flat" cmpd="sng">
            <a:solidFill>
              <a:schemeClr val="lt2"/>
            </a:solidFill>
            <a:prstDash val="solid"/>
            <a:round/>
            <a:headEnd type="oval" w="med" len="med"/>
            <a:tailEnd type="oval" w="med" len="med"/>
          </a:ln>
        </p:spPr>
      </p:cxnSp>
      <p:sp>
        <p:nvSpPr>
          <p:cNvPr id="2" name="Google Shape;119;p26">
            <a:extLst>
              <a:ext uri="{FF2B5EF4-FFF2-40B4-BE49-F238E27FC236}">
                <a16:creationId xmlns:a16="http://schemas.microsoft.com/office/drawing/2014/main" id="{7C96417F-0C02-416E-BE5E-249292183175}"/>
              </a:ext>
            </a:extLst>
          </p:cNvPr>
          <p:cNvSpPr txBox="1">
            <a:spLocks/>
          </p:cNvSpPr>
          <p:nvPr/>
        </p:nvSpPr>
        <p:spPr>
          <a:xfrm>
            <a:off x="4800313" y="3406617"/>
            <a:ext cx="23391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
              <a:t>DNN</a:t>
            </a:r>
            <a:endParaRPr lang="en-US"/>
          </a:p>
        </p:txBody>
      </p:sp>
      <p:sp>
        <p:nvSpPr>
          <p:cNvPr id="3" name="Google Shape;120;p26">
            <a:extLst>
              <a:ext uri="{FF2B5EF4-FFF2-40B4-BE49-F238E27FC236}">
                <a16:creationId xmlns:a16="http://schemas.microsoft.com/office/drawing/2014/main" id="{C16826FE-4820-4FE4-AAF2-344E54E1329C}"/>
              </a:ext>
            </a:extLst>
          </p:cNvPr>
          <p:cNvSpPr txBox="1">
            <a:spLocks/>
          </p:cNvSpPr>
          <p:nvPr/>
        </p:nvSpPr>
        <p:spPr>
          <a:xfrm>
            <a:off x="4800312" y="3733567"/>
            <a:ext cx="233910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None/>
              <a:defRPr sz="14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pPr>
            <a:r>
              <a:rPr lang="en-US" dirty="0"/>
              <a:t>DEEP NEURAL NETWORKS</a:t>
            </a:r>
          </a:p>
        </p:txBody>
      </p:sp>
      <p:sp>
        <p:nvSpPr>
          <p:cNvPr id="4" name="Google Shape;123;p26">
            <a:extLst>
              <a:ext uri="{FF2B5EF4-FFF2-40B4-BE49-F238E27FC236}">
                <a16:creationId xmlns:a16="http://schemas.microsoft.com/office/drawing/2014/main" id="{312DCFC8-9057-4DE7-8ACC-0CA346FB4632}"/>
              </a:ext>
            </a:extLst>
          </p:cNvPr>
          <p:cNvSpPr txBox="1">
            <a:spLocks/>
          </p:cNvSpPr>
          <p:nvPr/>
        </p:nvSpPr>
        <p:spPr>
          <a:xfrm>
            <a:off x="3991337" y="3693467"/>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a:t>05</a:t>
            </a:r>
          </a:p>
        </p:txBody>
      </p:sp>
      <p:cxnSp>
        <p:nvCxnSpPr>
          <p:cNvPr id="24" name="Google Shape;127;p26">
            <a:extLst>
              <a:ext uri="{FF2B5EF4-FFF2-40B4-BE49-F238E27FC236}">
                <a16:creationId xmlns:a16="http://schemas.microsoft.com/office/drawing/2014/main" id="{43D9D9A6-8662-444C-B1FC-9745427D66C4}"/>
              </a:ext>
            </a:extLst>
          </p:cNvPr>
          <p:cNvCxnSpPr>
            <a:cxnSpLocks/>
          </p:cNvCxnSpPr>
          <p:nvPr/>
        </p:nvCxnSpPr>
        <p:spPr>
          <a:xfrm>
            <a:off x="4667538" y="3598582"/>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B6403-EC8A-44EB-9697-C19EB3ECA0F1}"/>
              </a:ext>
            </a:extLst>
          </p:cNvPr>
          <p:cNvSpPr>
            <a:spLocks noGrp="1"/>
          </p:cNvSpPr>
          <p:nvPr>
            <p:ph type="body" idx="1"/>
          </p:nvPr>
        </p:nvSpPr>
        <p:spPr/>
        <p:txBody>
          <a:bodyPr/>
          <a:lstStyle/>
          <a:p>
            <a:pPr marL="158750" indent="0">
              <a:buNone/>
            </a:pPr>
            <a:r>
              <a:rPr lang="en-US" dirty="0"/>
              <a:t>--</a:t>
            </a:r>
          </a:p>
        </p:txBody>
      </p:sp>
      <p:pic>
        <p:nvPicPr>
          <p:cNvPr id="4" name="Picture 4" descr="A picture containing qr code&#10;&#10;Description automatically generated">
            <a:extLst>
              <a:ext uri="{FF2B5EF4-FFF2-40B4-BE49-F238E27FC236}">
                <a16:creationId xmlns:a16="http://schemas.microsoft.com/office/drawing/2014/main" id="{65026F39-1B99-46C0-ACC1-9E1E316BBDAC}"/>
              </a:ext>
            </a:extLst>
          </p:cNvPr>
          <p:cNvPicPr>
            <a:picLocks noChangeAspect="1"/>
          </p:cNvPicPr>
          <p:nvPr/>
        </p:nvPicPr>
        <p:blipFill>
          <a:blip r:embed="rId2"/>
          <a:stretch>
            <a:fillRect/>
          </a:stretch>
        </p:blipFill>
        <p:spPr>
          <a:xfrm>
            <a:off x="1136177" y="1586775"/>
            <a:ext cx="6649871" cy="2456152"/>
          </a:xfrm>
          <a:prstGeom prst="rect">
            <a:avLst/>
          </a:prstGeom>
        </p:spPr>
      </p:pic>
    </p:spTree>
    <p:extLst>
      <p:ext uri="{BB962C8B-B14F-4D97-AF65-F5344CB8AC3E}">
        <p14:creationId xmlns:p14="http://schemas.microsoft.com/office/powerpoint/2010/main" val="425789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E09FBEA-C3DF-420D-B1BF-6121792F6BE5}"/>
              </a:ext>
            </a:extLst>
          </p:cNvPr>
          <p:cNvSpPr>
            <a:spLocks noGrp="1"/>
          </p:cNvSpPr>
          <p:nvPr>
            <p:ph type="subTitle" idx="3"/>
          </p:nvPr>
        </p:nvSpPr>
        <p:spPr>
          <a:xfrm>
            <a:off x="540276" y="1469875"/>
            <a:ext cx="7710352" cy="3098288"/>
          </a:xfrm>
        </p:spPr>
        <p:txBody>
          <a:bodyPr/>
          <a:lstStyle/>
          <a:p>
            <a:r>
              <a:rPr lang="en-US" sz="1800" dirty="0"/>
              <a:t>One of the main advantages of deep learning lies in </a:t>
            </a:r>
            <a:r>
              <a:rPr lang="en-US" sz="1800" b="1" dirty="0"/>
              <a:t>being able to solve</a:t>
            </a:r>
            <a:endParaRPr lang="en-US" sz="1800" dirty="0"/>
          </a:p>
          <a:p>
            <a:r>
              <a:rPr lang="en-US" sz="1800" b="1" dirty="0"/>
              <a:t>complex problems that require discovering hidden patterns in the data</a:t>
            </a:r>
            <a:r>
              <a:rPr lang="en-US" sz="1800" dirty="0"/>
              <a:t> and/or</a:t>
            </a:r>
          </a:p>
          <a:p>
            <a:r>
              <a:rPr lang="en-US" sz="1800" dirty="0"/>
              <a:t>a deep understanding of intricate relationships between a large number of</a:t>
            </a:r>
          </a:p>
          <a:p>
            <a:r>
              <a:rPr lang="en-US" sz="1800" dirty="0"/>
              <a:t>interdependent variables.</a:t>
            </a:r>
          </a:p>
          <a:p>
            <a:endParaRPr lang="en-US" sz="1800" dirty="0"/>
          </a:p>
          <a:p>
            <a:endParaRPr lang="en-US" sz="1800" dirty="0"/>
          </a:p>
          <a:p>
            <a:endParaRPr lang="en-US" sz="1800" dirty="0"/>
          </a:p>
          <a:p>
            <a:endParaRPr lang="en-US" sz="1800" dirty="0"/>
          </a:p>
          <a:p>
            <a:pPr marL="152400" indent="0" algn="ctr"/>
            <a:endParaRPr lang="en-US" sz="1800" dirty="0"/>
          </a:p>
          <a:p>
            <a:endParaRPr lang="en-US" sz="1800" dirty="0"/>
          </a:p>
        </p:txBody>
      </p:sp>
      <p:sp>
        <p:nvSpPr>
          <p:cNvPr id="6" name="Title 5">
            <a:extLst>
              <a:ext uri="{FF2B5EF4-FFF2-40B4-BE49-F238E27FC236}">
                <a16:creationId xmlns:a16="http://schemas.microsoft.com/office/drawing/2014/main" id="{CD951381-C3E7-4798-9C54-B91AC995818E}"/>
              </a:ext>
            </a:extLst>
          </p:cNvPr>
          <p:cNvSpPr>
            <a:spLocks noGrp="1"/>
          </p:cNvSpPr>
          <p:nvPr>
            <p:ph type="title"/>
          </p:nvPr>
        </p:nvSpPr>
        <p:spPr/>
        <p:txBody>
          <a:bodyPr/>
          <a:lstStyle/>
          <a:p>
            <a:r>
              <a:rPr lang="en-US" dirty="0"/>
              <a:t>ADVANTAGES OF DNN</a:t>
            </a:r>
          </a:p>
        </p:txBody>
      </p:sp>
    </p:spTree>
    <p:extLst>
      <p:ext uri="{BB962C8B-B14F-4D97-AF65-F5344CB8AC3E}">
        <p14:creationId xmlns:p14="http://schemas.microsoft.com/office/powerpoint/2010/main" val="4290577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3B5D-192F-4E9C-8EC1-7C8643820BF9}"/>
              </a:ext>
            </a:extLst>
          </p:cNvPr>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3988890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4">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66964" y="1642069"/>
            <a:ext cx="9101770" cy="1331765"/>
          </a:xfrm>
          <a:prstGeom prst="rect">
            <a:avLst/>
          </a:prstGeom>
        </p:spPr>
        <p:txBody>
          <a:bodyPr spcFirstLastPara="1" wrap="square" lIns="91425" tIns="91425" rIns="91425" bIns="91425" anchor="ctr" anchorCtr="0">
            <a:noAutofit/>
          </a:bodyPr>
          <a:lstStyle/>
          <a:p>
            <a:r>
              <a:rPr lang="en" sz="3600" b="0"/>
              <a:t>Remote sensing image classification using ML</a:t>
            </a:r>
          </a:p>
          <a:p>
            <a:endParaRPr lang="en" sz="2000">
              <a:solidFill>
                <a:schemeClr val="accent4"/>
              </a:solidFill>
              <a:latin typeface="Times New Roman"/>
            </a:endParaRPr>
          </a:p>
        </p:txBody>
      </p:sp>
      <p:cxnSp>
        <p:nvCxnSpPr>
          <p:cNvPr id="177" name="Google Shape;177;p30"/>
          <p:cNvCxnSpPr/>
          <p:nvPr/>
        </p:nvCxnSpPr>
        <p:spPr>
          <a:xfrm flipV="1">
            <a:off x="286302" y="2506533"/>
            <a:ext cx="8644837" cy="35717"/>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730049" y="2217208"/>
            <a:ext cx="4697966"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p>
        </p:txBody>
      </p:sp>
      <p:sp>
        <p:nvSpPr>
          <p:cNvPr id="176" name="Google Shape;176;p30"/>
          <p:cNvSpPr txBox="1">
            <a:spLocks noGrp="1"/>
          </p:cNvSpPr>
          <p:nvPr>
            <p:ph type="title" idx="2"/>
          </p:nvPr>
        </p:nvSpPr>
        <p:spPr>
          <a:xfrm>
            <a:off x="5660559" y="1114014"/>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423121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4366FF2-06B2-4DF9-938C-3B5A08F4762F}"/>
              </a:ext>
            </a:extLst>
          </p:cNvPr>
          <p:cNvSpPr>
            <a:spLocks noGrp="1"/>
          </p:cNvSpPr>
          <p:nvPr>
            <p:ph type="subTitle" idx="1"/>
          </p:nvPr>
        </p:nvSpPr>
        <p:spPr>
          <a:xfrm>
            <a:off x="336314" y="1027417"/>
            <a:ext cx="8470136" cy="3644197"/>
          </a:xfrm>
        </p:spPr>
        <p:txBody>
          <a:bodyPr/>
          <a:lstStyle/>
          <a:p>
            <a:pPr>
              <a:buFont typeface="Arial"/>
              <a:buChar char="•"/>
            </a:pPr>
            <a:r>
              <a:rPr lang="en-US">
                <a:latin typeface="Times New Roman"/>
              </a:rPr>
              <a:t>Satellite imagery has a wide range of applications which is incorporated in every aspect of human life.</a:t>
            </a:r>
            <a:endParaRPr lang="en-US"/>
          </a:p>
          <a:p>
            <a:pPr marL="152400" indent="0"/>
            <a:r>
              <a:rPr lang="en-US">
                <a:latin typeface="Times New Roman"/>
              </a:rPr>
              <a:t>Especially remote sensing has evolved over the years to solve a lot of problems in different areas.</a:t>
            </a:r>
          </a:p>
          <a:p>
            <a:pPr marL="152400" indent="0"/>
            <a:r>
              <a:rPr lang="en-US">
                <a:latin typeface="Times New Roman"/>
              </a:rPr>
              <a:t>In Remote Sensing, hyperspectral remote sensors are widely used for monitoring the earth’s surface</a:t>
            </a:r>
          </a:p>
          <a:p>
            <a:pPr marL="152400" indent="0"/>
            <a:r>
              <a:rPr lang="en-US">
                <a:latin typeface="Times New Roman"/>
              </a:rPr>
              <a:t>with a high spectral resolution.</a:t>
            </a:r>
          </a:p>
          <a:p>
            <a:pPr>
              <a:buFont typeface="Arial"/>
              <a:buChar char="•"/>
            </a:pPr>
            <a:endParaRPr lang="en-US" b="1">
              <a:latin typeface="Times New Roman"/>
            </a:endParaRPr>
          </a:p>
          <a:p>
            <a:pPr>
              <a:buFont typeface="Arial"/>
              <a:buChar char="•"/>
            </a:pPr>
            <a:r>
              <a:rPr lang="en-US" b="1">
                <a:latin typeface="Times New Roman"/>
              </a:rPr>
              <a:t>Hyperspectral Imaging</a:t>
            </a:r>
            <a:r>
              <a:rPr lang="en-US">
                <a:latin typeface="Times New Roman"/>
              </a:rPr>
              <a:t> is an important technique in remote sensing, which collects the electromagnetic</a:t>
            </a:r>
          </a:p>
          <a:p>
            <a:pPr marL="152400" indent="0"/>
            <a:r>
              <a:rPr lang="en-US">
                <a:latin typeface="Times New Roman"/>
              </a:rPr>
              <a:t>spectrum ranging from the visible to the near-infrared wavelength. Hyperspectral imaging sensors often</a:t>
            </a:r>
          </a:p>
          <a:p>
            <a:pPr marL="152400" indent="0"/>
            <a:r>
              <a:rPr lang="en-US">
                <a:latin typeface="Times New Roman"/>
              </a:rPr>
              <a:t>provide hundreds of narrow spectral bands from the same area on the surface of the earth. In</a:t>
            </a:r>
          </a:p>
          <a:p>
            <a:pPr marL="152400" indent="0"/>
            <a:r>
              <a:rPr lang="en-US">
                <a:latin typeface="Times New Roman"/>
              </a:rPr>
              <a:t>hyperspectral images (HSI), each pixel can be regarded as a high-dimensional vector whose entries</a:t>
            </a:r>
          </a:p>
          <a:p>
            <a:pPr marL="152400" indent="0"/>
            <a:r>
              <a:rPr lang="en-US">
                <a:latin typeface="Times New Roman"/>
              </a:rPr>
              <a:t>correspond to the spectral reflectance in a specific wavelength.</a:t>
            </a:r>
          </a:p>
          <a:p>
            <a:pPr>
              <a:buFont typeface="Arial"/>
              <a:buChar char="•"/>
            </a:pPr>
            <a:endParaRPr lang="en-US">
              <a:latin typeface="Times New Roman"/>
            </a:endParaRPr>
          </a:p>
          <a:p>
            <a:pPr>
              <a:buFont typeface="Arial"/>
              <a:buChar char="•"/>
            </a:pPr>
            <a:r>
              <a:rPr lang="en-US">
                <a:latin typeface="Times New Roman"/>
              </a:rPr>
              <a:t>With the advantage of distinguishing subtle spectral differences, HSIs have been widely applied in</a:t>
            </a:r>
          </a:p>
          <a:p>
            <a:pPr marL="152400" indent="0"/>
            <a:r>
              <a:rPr lang="en-US">
                <a:latin typeface="Times New Roman"/>
              </a:rPr>
              <a:t>diverse areas such as Crop Analysis, Geological Mapping, Mineral Exploration, </a:t>
            </a:r>
            <a:r>
              <a:rPr lang="en-US" err="1">
                <a:latin typeface="Times New Roman"/>
              </a:rPr>
              <a:t>Defence</a:t>
            </a:r>
            <a:r>
              <a:rPr lang="en-US">
                <a:latin typeface="Times New Roman"/>
              </a:rPr>
              <a:t> Research, Urban</a:t>
            </a:r>
          </a:p>
          <a:p>
            <a:pPr marL="152400" indent="0"/>
            <a:r>
              <a:rPr lang="en-US">
                <a:latin typeface="Times New Roman"/>
              </a:rPr>
              <a:t>Investigation, Military Surveillance, Flood Tracking, etc.</a:t>
            </a:r>
          </a:p>
          <a:p>
            <a:pPr>
              <a:buFont typeface="Arial"/>
              <a:buChar char="•"/>
            </a:pPr>
            <a:endParaRPr lang="en-US"/>
          </a:p>
        </p:txBody>
      </p:sp>
      <p:sp>
        <p:nvSpPr>
          <p:cNvPr id="6" name="Title 5">
            <a:extLst>
              <a:ext uri="{FF2B5EF4-FFF2-40B4-BE49-F238E27FC236}">
                <a16:creationId xmlns:a16="http://schemas.microsoft.com/office/drawing/2014/main" id="{92BBB8A3-13FE-48D6-A5CE-8847ACC24CB3}"/>
              </a:ext>
            </a:extLst>
          </p:cNvPr>
          <p:cNvSpPr>
            <a:spLocks noGrp="1"/>
          </p:cNvSpPr>
          <p:nvPr>
            <p:ph type="title"/>
          </p:nvPr>
        </p:nvSpPr>
        <p:spPr>
          <a:xfrm>
            <a:off x="1481012" y="316774"/>
            <a:ext cx="4795446" cy="572700"/>
          </a:xfrm>
        </p:spPr>
        <p:txBody>
          <a:bodyPr/>
          <a:lstStyle/>
          <a:p>
            <a:pPr algn="r"/>
            <a:r>
              <a:rPr lang="en" sz="4400">
                <a:solidFill>
                  <a:schemeClr val="accent4"/>
                </a:solidFill>
                <a:latin typeface="Times New Roman"/>
              </a:rPr>
              <a:t>Introduction</a:t>
            </a:r>
            <a:endParaRPr lang="en-US" sz="4400" b="0">
              <a:solidFill>
                <a:schemeClr val="accent4"/>
              </a:solidFill>
              <a:latin typeface="Times New Roman"/>
            </a:endParaRPr>
          </a:p>
          <a:p>
            <a:endParaRPr lang="en-US" sz="4400">
              <a:latin typeface="Times New Roman"/>
            </a:endParaRPr>
          </a:p>
        </p:txBody>
      </p:sp>
    </p:spTree>
    <p:extLst>
      <p:ext uri="{BB962C8B-B14F-4D97-AF65-F5344CB8AC3E}">
        <p14:creationId xmlns:p14="http://schemas.microsoft.com/office/powerpoint/2010/main" val="3039249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F1464F-A457-4EE2-9E20-4D9C5DED63EC}"/>
              </a:ext>
            </a:extLst>
          </p:cNvPr>
          <p:cNvSpPr txBox="1"/>
          <p:nvPr/>
        </p:nvSpPr>
        <p:spPr>
          <a:xfrm>
            <a:off x="545686" y="1385335"/>
            <a:ext cx="8051019"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1600">
                <a:solidFill>
                  <a:schemeClr val="tx2"/>
                </a:solidFill>
                <a:latin typeface="Times New Roman"/>
              </a:rPr>
              <a:t>Remote sensing image scene classification, which aims to classify remote sensing image into different types based on image content, has been attracted more and more attentions for its comprehensive application in fields of geography, ecology, city plan, forest monitor, military, etc .</a:t>
            </a:r>
            <a:endParaRPr lang="en-US" sz="1600">
              <a:solidFill>
                <a:schemeClr val="tx2"/>
              </a:solidFill>
              <a:latin typeface="Times New Roman"/>
            </a:endParaRPr>
          </a:p>
          <a:p>
            <a:pPr algn="just"/>
            <a:endParaRPr lang="en-GB" sz="1600">
              <a:solidFill>
                <a:schemeClr val="tx2"/>
              </a:solidFill>
              <a:latin typeface="Times New Roman"/>
            </a:endParaRPr>
          </a:p>
          <a:p>
            <a:pPr algn="just"/>
            <a:r>
              <a:rPr lang="en-GB" sz="1600">
                <a:solidFill>
                  <a:schemeClr val="tx2"/>
                </a:solidFill>
                <a:latin typeface="Times New Roman"/>
              </a:rPr>
              <a:t>Remote sensing image scene classification essentially belongs to domains of machine learning and computer vision. With well-organized training dataset, models can be learned through minimizing loss functions between model output and ground-truth label.</a:t>
            </a:r>
          </a:p>
          <a:p>
            <a:pPr algn="just"/>
            <a:endParaRPr lang="en-GB" sz="1600">
              <a:solidFill>
                <a:schemeClr val="tx2"/>
              </a:solidFill>
              <a:latin typeface="Times New Roman"/>
            </a:endParaRPr>
          </a:p>
          <a:p>
            <a:pPr algn="just"/>
            <a:r>
              <a:rPr lang="en-GB" sz="1600">
                <a:solidFill>
                  <a:schemeClr val="tx2"/>
                </a:solidFill>
                <a:latin typeface="Times New Roman"/>
              </a:rPr>
              <a:t>With explosive increasing of remote sensing data, analysis and processing remote sensing image effectively and efficiently becomes of great importance. </a:t>
            </a:r>
          </a:p>
          <a:p>
            <a:endParaRPr lang="en-GB"/>
          </a:p>
        </p:txBody>
      </p:sp>
      <p:sp>
        <p:nvSpPr>
          <p:cNvPr id="2" name="TextBox 1">
            <a:extLst>
              <a:ext uri="{FF2B5EF4-FFF2-40B4-BE49-F238E27FC236}">
                <a16:creationId xmlns:a16="http://schemas.microsoft.com/office/drawing/2014/main" id="{454F1374-E923-418E-A499-6B28AE77EF1A}"/>
              </a:ext>
            </a:extLst>
          </p:cNvPr>
          <p:cNvSpPr txBox="1"/>
          <p:nvPr/>
        </p:nvSpPr>
        <p:spPr>
          <a:xfrm>
            <a:off x="1696011" y="670672"/>
            <a:ext cx="83405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solidFill>
                  <a:srgbClr val="F3F3F3"/>
                </a:solidFill>
                <a:latin typeface="Times New Roman"/>
              </a:rPr>
              <a:t>Remote Sensing Image Classification</a:t>
            </a:r>
          </a:p>
        </p:txBody>
      </p:sp>
    </p:spTree>
    <p:extLst>
      <p:ext uri="{BB962C8B-B14F-4D97-AF65-F5344CB8AC3E}">
        <p14:creationId xmlns:p14="http://schemas.microsoft.com/office/powerpoint/2010/main" val="237798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1"/>
        <p:cNvGrpSpPr/>
        <p:nvPr/>
      </p:nvGrpSpPr>
      <p:grpSpPr>
        <a:xfrm>
          <a:off x="0" y="0"/>
          <a:ext cx="0" cy="0"/>
          <a:chOff x="0" y="0"/>
          <a:chExt cx="0" cy="0"/>
        </a:xfrm>
      </p:grpSpPr>
      <p:sp>
        <p:nvSpPr>
          <p:cNvPr id="772" name="Google Shape;772;p40"/>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p>
            <a:r>
              <a:rPr lang="en-US">
                <a:latin typeface="Times New Roman"/>
              </a:rPr>
              <a:t>What is Image Classification in Remote Sensing?</a:t>
            </a:r>
            <a:endParaRPr lang="en-US" b="0">
              <a:latin typeface="Times New Roman"/>
            </a:endParaRPr>
          </a:p>
          <a:p>
            <a:endParaRPr lang="en-US" b="0"/>
          </a:p>
          <a:p>
            <a:pPr marL="0" lvl="0" indent="0" algn="ctr">
              <a:spcBef>
                <a:spcPts val="0"/>
              </a:spcBef>
              <a:spcAft>
                <a:spcPts val="0"/>
              </a:spcAft>
              <a:buNone/>
            </a:pPr>
            <a:endParaRPr lang="en"/>
          </a:p>
        </p:txBody>
      </p:sp>
      <p:sp>
        <p:nvSpPr>
          <p:cNvPr id="773" name="Google Shape;773;p40"/>
          <p:cNvSpPr txBox="1">
            <a:spLocks noGrp="1"/>
          </p:cNvSpPr>
          <p:nvPr>
            <p:ph type="subTitle" idx="1"/>
          </p:nvPr>
        </p:nvSpPr>
        <p:spPr>
          <a:xfrm>
            <a:off x="477696" y="1544492"/>
            <a:ext cx="7942875" cy="2997903"/>
          </a:xfrm>
          <a:prstGeom prst="rect">
            <a:avLst/>
          </a:prstGeom>
        </p:spPr>
        <p:txBody>
          <a:bodyPr spcFirstLastPara="1" wrap="square" lIns="91425" tIns="91425" rIns="91425" bIns="91425" anchor="t" anchorCtr="0">
            <a:noAutofit/>
          </a:bodyPr>
          <a:lstStyle/>
          <a:p>
            <a:r>
              <a:rPr lang="en" sz="1800">
                <a:latin typeface="Times New Roman"/>
              </a:rPr>
              <a:t>The 3 main </a:t>
            </a:r>
            <a:r>
              <a:rPr lang="en" sz="1800" b="1">
                <a:latin typeface="Times New Roman"/>
              </a:rPr>
              <a:t>types of image classification</a:t>
            </a:r>
            <a:r>
              <a:rPr lang="en" sz="1800">
                <a:latin typeface="Times New Roman"/>
              </a:rPr>
              <a:t> techniques in remote sensing are:</a:t>
            </a:r>
            <a:endParaRPr lang="en-US" sz="1800">
              <a:latin typeface="Times New Roman"/>
            </a:endParaRPr>
          </a:p>
          <a:p>
            <a:endParaRPr lang="en" sz="1800">
              <a:latin typeface="Times New Roman"/>
            </a:endParaRPr>
          </a:p>
          <a:p>
            <a:pPr marL="285750" indent="-285750">
              <a:buFont typeface="Arial"/>
              <a:buChar char="•"/>
            </a:pPr>
            <a:r>
              <a:rPr lang="en" sz="1800">
                <a:latin typeface="Times New Roman"/>
              </a:rPr>
              <a:t>Unsupervised image classification</a:t>
            </a:r>
          </a:p>
          <a:p>
            <a:pPr marL="285750" indent="-285750">
              <a:buFont typeface="Arial"/>
              <a:buChar char="•"/>
            </a:pPr>
            <a:r>
              <a:rPr lang="en" sz="1800">
                <a:latin typeface="Times New Roman"/>
              </a:rPr>
              <a:t>Supervised image classification</a:t>
            </a:r>
          </a:p>
          <a:p>
            <a:pPr marL="285750" indent="-285750">
              <a:buFont typeface="Arial"/>
              <a:buChar char="•"/>
            </a:pPr>
            <a:r>
              <a:rPr lang="en" sz="1800">
                <a:latin typeface="Times New Roman"/>
              </a:rPr>
              <a:t>Object-based image analysis</a:t>
            </a:r>
          </a:p>
          <a:p>
            <a:pPr marL="0" indent="0"/>
            <a:endParaRPr lang="en" sz="1800">
              <a:latin typeface="Times New Roman"/>
            </a:endParaRPr>
          </a:p>
          <a:p>
            <a:pPr marL="0" indent="0"/>
            <a:r>
              <a:rPr lang="en" sz="1800">
                <a:latin typeface="Times New Roman"/>
              </a:rPr>
              <a:t>Unsupervised and supervised image classification are the two most common approaches.</a:t>
            </a:r>
          </a:p>
          <a:p>
            <a:pPr marL="0" indent="0"/>
            <a:endParaRPr lang="en" sz="1800">
              <a:latin typeface="Times New Roman"/>
            </a:endParaRPr>
          </a:p>
          <a:p>
            <a:pPr marL="0" indent="0"/>
            <a:r>
              <a:rPr lang="en" sz="1800">
                <a:latin typeface="Times New Roman"/>
              </a:rPr>
              <a:t>However, object-based classification has gained more popularity because it’s useful for high-resolution data.</a:t>
            </a:r>
          </a:p>
          <a:p>
            <a:pPr marL="0" lvl="0" indent="0" algn="l">
              <a:spcBef>
                <a:spcPts val="0"/>
              </a:spcBef>
              <a:spcAft>
                <a:spcPts val="1600"/>
              </a:spcAft>
              <a:buNone/>
            </a:pPr>
            <a:endParaRPr lang="en" sz="1800">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10CEB32-D4D8-4A7B-AABE-09AEDC81E6F5}"/>
              </a:ext>
            </a:extLst>
          </p:cNvPr>
          <p:cNvSpPr>
            <a:spLocks noGrp="1"/>
          </p:cNvSpPr>
          <p:nvPr>
            <p:ph type="subTitle" idx="4"/>
          </p:nvPr>
        </p:nvSpPr>
        <p:spPr>
          <a:xfrm flipH="1">
            <a:off x="509346" y="1395607"/>
            <a:ext cx="8119024" cy="918326"/>
          </a:xfrm>
        </p:spPr>
        <p:txBody>
          <a:bodyPr/>
          <a:lstStyle/>
          <a:p>
            <a:pPr marL="158750" indent="0" algn="l"/>
            <a:r>
              <a:rPr lang="en-US" sz="1800">
                <a:latin typeface="Times New Roman"/>
              </a:rPr>
              <a:t>In unsupervised classification, it first groups pixels into “clusters” based on their properties. Then, you classify each cluster with a land cover class.</a:t>
            </a:r>
          </a:p>
          <a:p>
            <a:pPr marL="285750" indent="-285750" algn="l">
              <a:buFont typeface="Arial"/>
              <a:buChar char="•"/>
            </a:pPr>
            <a:endParaRPr lang="en-US" sz="1800">
              <a:latin typeface="Times New Roman"/>
            </a:endParaRPr>
          </a:p>
          <a:p>
            <a:pPr marL="158750" indent="0" algn="l"/>
            <a:r>
              <a:rPr lang="en-US" sz="1800">
                <a:latin typeface="Times New Roman"/>
              </a:rPr>
              <a:t>Overall, unsupervised classification is the most basic technique. Because you don’t need samples for unsupervised classification, it’s an easy way to segment and understand an image.</a:t>
            </a:r>
          </a:p>
          <a:p>
            <a:pPr marL="158750" indent="0" algn="l"/>
            <a:endParaRPr lang="en-US" sz="1800">
              <a:latin typeface="Times New Roman"/>
            </a:endParaRPr>
          </a:p>
          <a:p>
            <a:pPr marL="285750" indent="-285750" algn="l">
              <a:buFont typeface="Arial"/>
              <a:buChar char="•"/>
            </a:pPr>
            <a:r>
              <a:rPr lang="en-US" sz="1800">
                <a:latin typeface="Times New Roman"/>
              </a:rPr>
              <a:t>The two basic steps for unsupervised classification are:</a:t>
            </a:r>
          </a:p>
          <a:p>
            <a:pPr marL="285750" indent="-285750" algn="l">
              <a:buFont typeface="Arial"/>
              <a:buChar char="•"/>
            </a:pPr>
            <a:r>
              <a:rPr lang="en-US" sz="1800">
                <a:latin typeface="Times New Roman"/>
              </a:rPr>
              <a:t>Generate clusters</a:t>
            </a:r>
          </a:p>
          <a:p>
            <a:pPr marL="285750" indent="-285750" algn="l">
              <a:buFont typeface="Arial"/>
              <a:buChar char="•"/>
            </a:pPr>
            <a:r>
              <a:rPr lang="en-US" sz="1800">
                <a:latin typeface="Times New Roman"/>
              </a:rPr>
              <a:t>Assign classes</a:t>
            </a:r>
          </a:p>
          <a:p>
            <a:pPr marL="285750" indent="-285750" algn="l">
              <a:buFont typeface="Arial"/>
              <a:buChar char="•"/>
            </a:pPr>
            <a:endParaRPr lang="en-US" sz="1800"/>
          </a:p>
          <a:p>
            <a:endParaRPr lang="en-US" sz="1800"/>
          </a:p>
        </p:txBody>
      </p:sp>
      <p:sp>
        <p:nvSpPr>
          <p:cNvPr id="6" name="Title 5">
            <a:extLst>
              <a:ext uri="{FF2B5EF4-FFF2-40B4-BE49-F238E27FC236}">
                <a16:creationId xmlns:a16="http://schemas.microsoft.com/office/drawing/2014/main" id="{EE6EAD49-57E9-450E-920F-82E1D22FEE48}"/>
              </a:ext>
            </a:extLst>
          </p:cNvPr>
          <p:cNvSpPr>
            <a:spLocks noGrp="1"/>
          </p:cNvSpPr>
          <p:nvPr>
            <p:ph type="title"/>
          </p:nvPr>
        </p:nvSpPr>
        <p:spPr/>
        <p:txBody>
          <a:bodyPr/>
          <a:lstStyle/>
          <a:p>
            <a:r>
              <a:rPr lang="en-US"/>
              <a:t>Unsupervised Classification</a:t>
            </a:r>
            <a:endParaRPr lang="en-US" b="0"/>
          </a:p>
          <a:p>
            <a:endParaRPr lang="en-US" b="0"/>
          </a:p>
          <a:p>
            <a:endParaRPr lang="en-US"/>
          </a:p>
        </p:txBody>
      </p:sp>
      <p:pic>
        <p:nvPicPr>
          <p:cNvPr id="7" name="Picture 7" descr="Diagram&#10;&#10;Description automatically generated">
            <a:extLst>
              <a:ext uri="{FF2B5EF4-FFF2-40B4-BE49-F238E27FC236}">
                <a16:creationId xmlns:a16="http://schemas.microsoft.com/office/drawing/2014/main" id="{AA779917-EE3D-487F-A788-1216F95CEFEC}"/>
              </a:ext>
            </a:extLst>
          </p:cNvPr>
          <p:cNvPicPr>
            <a:picLocks noChangeAspect="1"/>
          </p:cNvPicPr>
          <p:nvPr/>
        </p:nvPicPr>
        <p:blipFill>
          <a:blip r:embed="rId2"/>
          <a:stretch>
            <a:fillRect/>
          </a:stretch>
        </p:blipFill>
        <p:spPr>
          <a:xfrm>
            <a:off x="6398027" y="2895529"/>
            <a:ext cx="2028825" cy="2047875"/>
          </a:xfrm>
          <a:prstGeom prst="rect">
            <a:avLst/>
          </a:prstGeom>
        </p:spPr>
      </p:pic>
    </p:spTree>
    <p:extLst>
      <p:ext uri="{BB962C8B-B14F-4D97-AF65-F5344CB8AC3E}">
        <p14:creationId xmlns:p14="http://schemas.microsoft.com/office/powerpoint/2010/main" val="3729864547"/>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EE0B7FD6874649935C64531DD470A1" ma:contentTypeVersion="6" ma:contentTypeDescription="Create a new document." ma:contentTypeScope="" ma:versionID="1122f8c9e9e7b059eb2bc76e93b4ac77">
  <xsd:schema xmlns:xsd="http://www.w3.org/2001/XMLSchema" xmlns:xs="http://www.w3.org/2001/XMLSchema" xmlns:p="http://schemas.microsoft.com/office/2006/metadata/properties" xmlns:ns2="34e5c0e3-38b5-46c9-b243-0d1274e41752" xmlns:ns3="17b295ee-4f45-4f92-b3fc-a60ad284c11f" targetNamespace="http://schemas.microsoft.com/office/2006/metadata/properties" ma:root="true" ma:fieldsID="5b0b7986f2ce3de1c612b7ee6be0d337" ns2:_="" ns3:_="">
    <xsd:import namespace="34e5c0e3-38b5-46c9-b243-0d1274e41752"/>
    <xsd:import namespace="17b295ee-4f45-4f92-b3fc-a60ad284c11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e5c0e3-38b5-46c9-b243-0d1274e41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b295ee-4f45-4f92-b3fc-a60ad284c1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3531E3-0E8A-44F1-B31C-55E0E9BBBC5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558D4A0-C166-4B2A-A976-3C51C5B1F862}">
  <ds:schemaRefs>
    <ds:schemaRef ds:uri="http://schemas.microsoft.com/sharepoint/v3/contenttype/forms"/>
  </ds:schemaRefs>
</ds:datastoreItem>
</file>

<file path=customXml/itemProps3.xml><?xml version="1.0" encoding="utf-8"?>
<ds:datastoreItem xmlns:ds="http://schemas.openxmlformats.org/officeDocument/2006/customXml" ds:itemID="{CB594DB1-D4BB-4B9A-9CF7-794D7484D321}">
  <ds:schemaRefs>
    <ds:schemaRef ds:uri="17b295ee-4f45-4f92-b3fc-a60ad284c11f"/>
    <ds:schemaRef ds:uri="34e5c0e3-38b5-46c9-b243-0d1274e417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14</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Ai Tech Agency by Slidesgo</vt:lpstr>
      <vt:lpstr>PYTHON FOR MACHINE LEARNING</vt:lpstr>
      <vt:lpstr>TEAM MEMBERS</vt:lpstr>
      <vt:lpstr>INTRODUCTION</vt:lpstr>
      <vt:lpstr>Remote sensing image classification using ML </vt:lpstr>
      <vt:lpstr>INTRODUCTION</vt:lpstr>
      <vt:lpstr>Introduction </vt:lpstr>
      <vt:lpstr>PowerPoint Presentation</vt:lpstr>
      <vt:lpstr>What is Image Classification in Remote Sensing?  </vt:lpstr>
      <vt:lpstr>Unsupervised Classification  </vt:lpstr>
      <vt:lpstr>Supervised Classification </vt:lpstr>
      <vt:lpstr>Supervised Classification </vt:lpstr>
      <vt:lpstr>Object-Based Image Analysis (OBIA) </vt:lpstr>
      <vt:lpstr>CONVOLUTIONAL NEURAL NETWORK</vt:lpstr>
      <vt:lpstr>Convolutional Neural Network (CNN) </vt:lpstr>
      <vt:lpstr>PowerPoint Presentation</vt:lpstr>
      <vt:lpstr>Steps involved in CNN based classification</vt:lpstr>
      <vt:lpstr>K-NEAREST NEIGHBOR </vt:lpstr>
      <vt:lpstr>K –Nearest Neighbour(KNN)</vt:lpstr>
      <vt:lpstr>WORKING OF KNN ALGORITHM </vt:lpstr>
      <vt:lpstr>Example :  If an unknown sample and known training data are taken and the distances between all training set samples and unknown samples will be calculated. The smallest distance value corresponds to their training set sample which are close to unknown sample. Thus the unknown sample can be classified on the basis of their nearest neighbour. It is highly required for the extraction of edges which is to be completely connected as there are several features values and the objects co-existing in different shapes and sizes in satellite images (LANSAT 8). The measurement of smoothness technique of an image by using Gradian operators and criterion of Euclidean is evaluated . </vt:lpstr>
      <vt:lpstr>SUPPORT VECTOR MACHINE </vt:lpstr>
      <vt:lpstr>SUPPORT VECTOR MACHINE</vt:lpstr>
      <vt:lpstr>SUPPORT VECTOR MACHINE</vt:lpstr>
      <vt:lpstr>SVM SEGREGATION </vt:lpstr>
      <vt:lpstr>SVM KERNELS</vt:lpstr>
      <vt:lpstr>STEPS INVOLVED IN SVM BASED CLASSIFICATION</vt:lpstr>
      <vt:lpstr>PowerPoint Presentation</vt:lpstr>
      <vt:lpstr>DEEP NEURAL NETWORKS</vt:lpstr>
      <vt:lpstr>PowerPoint Presentation</vt:lpstr>
      <vt:lpstr>PowerPoint Presentation</vt:lpstr>
      <vt:lpstr>ADVANTAGES OF DNN</vt:lpstr>
      <vt:lpstr>IMPLEMENTATION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MACHINE LEARNING</dc:title>
  <cp:revision>193</cp:revision>
  <dcterms:modified xsi:type="dcterms:W3CDTF">2022-01-28T17:32:37Z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0x010100FDEE0B7FD6874649935C64531DD470A1</vt:lpwstr>
  </property>
</Properties>
</file>